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4" r:id="rId2"/>
    <p:sldId id="293" r:id="rId3"/>
    <p:sldId id="271" r:id="rId4"/>
    <p:sldId id="277" r:id="rId5"/>
    <p:sldId id="257" r:id="rId6"/>
    <p:sldId id="290" r:id="rId7"/>
    <p:sldId id="291" r:id="rId8"/>
    <p:sldId id="288" r:id="rId9"/>
    <p:sldId id="279" r:id="rId10"/>
    <p:sldId id="292" r:id="rId11"/>
    <p:sldId id="287" r:id="rId12"/>
    <p:sldId id="283" r:id="rId13"/>
    <p:sldId id="289" r:id="rId14"/>
    <p:sldId id="281" r:id="rId15"/>
    <p:sldId id="272" r:id="rId16"/>
    <p:sldId id="273" r:id="rId17"/>
    <p:sldId id="295" r:id="rId18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oseph Kolodziej" initials="JK" lastIdx="7" clrIdx="0">
    <p:extLst>
      <p:ext uri="{19B8F6BF-5375-455C-9EA6-DF929625EA0E}">
        <p15:presenceInfo xmlns:p15="http://schemas.microsoft.com/office/powerpoint/2012/main" userId="S-1-5-21-1521315821-875253732-959988758-223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992" autoAdjust="0"/>
    <p:restoredTop sz="94660"/>
  </p:normalViewPr>
  <p:slideViewPr>
    <p:cSldViewPr snapToGrid="0">
      <p:cViewPr varScale="1">
        <p:scale>
          <a:sx n="122" d="100"/>
          <a:sy n="122" d="100"/>
        </p:scale>
        <p:origin x="126" y="13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4.xlsx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4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PROPERTY TAX ALLOCATION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6308-4BEB-968E-D0020790C8D7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4-6308-4BEB-968E-D0020790C8D7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6308-4BEB-968E-D0020790C8D7}"/>
              </c:ext>
            </c:extLst>
          </c:dPt>
          <c:dPt>
            <c:idx val="3"/>
            <c:bubble3D val="0"/>
            <c:spPr>
              <a:solidFill>
                <a:schemeClr val="accent1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6308-4BEB-968E-D0020790C8D7}"/>
              </c:ext>
            </c:extLst>
          </c:dPt>
          <c:dLbls>
            <c:dLbl>
              <c:idx val="0"/>
              <c:dLblPos val="ctr"/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308-4BEB-968E-D0020790C8D7}"/>
                </c:ext>
              </c:extLst>
            </c:dLbl>
            <c:dLbl>
              <c:idx val="1"/>
              <c:dLblPos val="ctr"/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6308-4BEB-968E-D0020790C8D7}"/>
                </c:ext>
              </c:extLst>
            </c:dLbl>
            <c:dLbl>
              <c:idx val="3"/>
              <c:dLblPos val="ctr"/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308-4BEB-968E-D0020790C8D7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1"/>
            <c:showSerName val="0"/>
            <c:showPercent val="1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COUNTY</c:v>
                </c:pt>
                <c:pt idx="1">
                  <c:v>SCHOOL DISTRICT</c:v>
                </c:pt>
                <c:pt idx="2">
                  <c:v>LIBRARY &amp; OPEN SPACE</c:v>
                </c:pt>
                <c:pt idx="3">
                  <c:v>MUNICIPAL</c:v>
                </c:pt>
              </c:strCache>
            </c:strRef>
          </c:cat>
          <c:val>
            <c:numRef>
              <c:f>Sheet1!$B$2:$B$5</c:f>
              <c:numCache>
                <c:formatCode>"$"#,##0_);[Red]\("$"#,##0\)</c:formatCode>
                <c:ptCount val="4"/>
                <c:pt idx="0">
                  <c:v>21678828</c:v>
                </c:pt>
                <c:pt idx="1">
                  <c:v>80175846</c:v>
                </c:pt>
                <c:pt idx="2">
                  <c:v>2053105</c:v>
                </c:pt>
                <c:pt idx="3">
                  <c:v>37547246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308-4BEB-968E-D0020790C8D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2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pPr>
            <a:r>
              <a:rPr lang="en-US" dirty="0"/>
              <a:t>MISCELLANEOU</a:t>
            </a:r>
            <a:r>
              <a:rPr lang="en-US" baseline="0" dirty="0"/>
              <a:t>S REVENUE HISTORY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0" i="0" u="none" strike="noStrike" kern="1200" cap="none" spc="0" normalizeH="0" baseline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+mj-ea"/>
              <a:cs typeface="+mj-cs"/>
            </a:defRPr>
          </a:pPr>
          <a:endParaRPr lang="en-US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'Revenue Graph'!$C$19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strRef>
              <c:f>'Revenue Graph'!$B$20:$B$24</c:f>
              <c:strCache>
                <c:ptCount val="5"/>
                <c:pt idx="0">
                  <c:v>LOCAL REVENUES</c:v>
                </c:pt>
                <c:pt idx="1">
                  <c:v>STATE AID</c:v>
                </c:pt>
                <c:pt idx="2">
                  <c:v>CONSTRUCTION CODE</c:v>
                </c:pt>
                <c:pt idx="3">
                  <c:v>SHARED SERVICES</c:v>
                </c:pt>
                <c:pt idx="4">
                  <c:v>SPECIAL ITEMS</c:v>
                </c:pt>
              </c:strCache>
            </c:strRef>
          </c:cat>
          <c:val>
            <c:numRef>
              <c:f>'Revenue Graph'!$C$20:$C$24</c:f>
              <c:numCache>
                <c:formatCode>"$"#,##0</c:formatCode>
                <c:ptCount val="5"/>
                <c:pt idx="0">
                  <c:v>5345511</c:v>
                </c:pt>
                <c:pt idx="1">
                  <c:v>1834693</c:v>
                </c:pt>
                <c:pt idx="2">
                  <c:v>971970</c:v>
                </c:pt>
                <c:pt idx="3">
                  <c:v>614418</c:v>
                </c:pt>
                <c:pt idx="4">
                  <c:v>929729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84A-47A6-AFB4-B5327F6D2C32}"/>
            </c:ext>
          </c:extLst>
        </c:ser>
        <c:ser>
          <c:idx val="1"/>
          <c:order val="1"/>
          <c:tx>
            <c:strRef>
              <c:f>'Revenue Graph'!$D$19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strRef>
              <c:f>'Revenue Graph'!$B$20:$B$24</c:f>
              <c:strCache>
                <c:ptCount val="5"/>
                <c:pt idx="0">
                  <c:v>LOCAL REVENUES</c:v>
                </c:pt>
                <c:pt idx="1">
                  <c:v>STATE AID</c:v>
                </c:pt>
                <c:pt idx="2">
                  <c:v>CONSTRUCTION CODE</c:v>
                </c:pt>
                <c:pt idx="3">
                  <c:v>SHARED SERVICES</c:v>
                </c:pt>
                <c:pt idx="4">
                  <c:v>SPECIAL ITEMS</c:v>
                </c:pt>
              </c:strCache>
            </c:strRef>
          </c:cat>
          <c:val>
            <c:numRef>
              <c:f>'Revenue Graph'!$D$20:$D$24</c:f>
              <c:numCache>
                <c:formatCode>"$"#,##0</c:formatCode>
                <c:ptCount val="5"/>
                <c:pt idx="0">
                  <c:v>5992505</c:v>
                </c:pt>
                <c:pt idx="1">
                  <c:v>1834693</c:v>
                </c:pt>
                <c:pt idx="2">
                  <c:v>807500</c:v>
                </c:pt>
                <c:pt idx="3">
                  <c:v>613608</c:v>
                </c:pt>
                <c:pt idx="4">
                  <c:v>1805200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84A-47A6-AFB4-B5327F6D2C32}"/>
            </c:ext>
          </c:extLst>
        </c:ser>
        <c:ser>
          <c:idx val="2"/>
          <c:order val="2"/>
          <c:tx>
            <c:strRef>
              <c:f>'Revenue Graph'!$E$19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cat>
            <c:strRef>
              <c:f>'Revenue Graph'!$B$20:$B$24</c:f>
              <c:strCache>
                <c:ptCount val="5"/>
                <c:pt idx="0">
                  <c:v>LOCAL REVENUES</c:v>
                </c:pt>
                <c:pt idx="1">
                  <c:v>STATE AID</c:v>
                </c:pt>
                <c:pt idx="2">
                  <c:v>CONSTRUCTION CODE</c:v>
                </c:pt>
                <c:pt idx="3">
                  <c:v>SHARED SERVICES</c:v>
                </c:pt>
                <c:pt idx="4">
                  <c:v>SPECIAL ITEMS</c:v>
                </c:pt>
              </c:strCache>
            </c:strRef>
          </c:cat>
          <c:val>
            <c:numRef>
              <c:f>'Revenue Graph'!$E$20:$E$24</c:f>
              <c:numCache>
                <c:formatCode>"$"#,##0</c:formatCode>
                <c:ptCount val="5"/>
                <c:pt idx="0">
                  <c:v>7417833</c:v>
                </c:pt>
                <c:pt idx="1">
                  <c:v>1834693</c:v>
                </c:pt>
                <c:pt idx="2">
                  <c:v>585100</c:v>
                </c:pt>
                <c:pt idx="3">
                  <c:v>528000</c:v>
                </c:pt>
                <c:pt idx="4">
                  <c:v>1772700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84A-47A6-AFB4-B5327F6D2C32}"/>
            </c:ext>
          </c:extLst>
        </c:ser>
        <c:ser>
          <c:idx val="3"/>
          <c:order val="3"/>
          <c:tx>
            <c:strRef>
              <c:f>'Revenue Graph'!$F$19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cat>
            <c:strRef>
              <c:f>'Revenue Graph'!$B$20:$B$24</c:f>
              <c:strCache>
                <c:ptCount val="5"/>
                <c:pt idx="0">
                  <c:v>LOCAL REVENUES</c:v>
                </c:pt>
                <c:pt idx="1">
                  <c:v>STATE AID</c:v>
                </c:pt>
                <c:pt idx="2">
                  <c:v>CONSTRUCTION CODE</c:v>
                </c:pt>
                <c:pt idx="3">
                  <c:v>SHARED SERVICES</c:v>
                </c:pt>
                <c:pt idx="4">
                  <c:v>SPECIAL ITEMS</c:v>
                </c:pt>
              </c:strCache>
            </c:strRef>
          </c:cat>
          <c:val>
            <c:numRef>
              <c:f>'Revenue Graph'!$F$20:$F$24</c:f>
              <c:numCache>
                <c:formatCode>"$"#,##0</c:formatCode>
                <c:ptCount val="5"/>
                <c:pt idx="0">
                  <c:v>6407150</c:v>
                </c:pt>
                <c:pt idx="1">
                  <c:v>1834693</c:v>
                </c:pt>
                <c:pt idx="2">
                  <c:v>647500</c:v>
                </c:pt>
                <c:pt idx="3">
                  <c:v>477260</c:v>
                </c:pt>
                <c:pt idx="4">
                  <c:v>1046600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84A-47A6-AFB4-B5327F6D2C32}"/>
            </c:ext>
          </c:extLst>
        </c:ser>
        <c:ser>
          <c:idx val="4"/>
          <c:order val="4"/>
          <c:tx>
            <c:strRef>
              <c:f>'Revenue Graph'!$G$19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  <a:sp3d/>
          </c:spPr>
          <c:invertIfNegative val="0"/>
          <c:cat>
            <c:strRef>
              <c:f>'Revenue Graph'!$B$20:$B$24</c:f>
              <c:strCache>
                <c:ptCount val="5"/>
                <c:pt idx="0">
                  <c:v>LOCAL REVENUES</c:v>
                </c:pt>
                <c:pt idx="1">
                  <c:v>STATE AID</c:v>
                </c:pt>
                <c:pt idx="2">
                  <c:v>CONSTRUCTION CODE</c:v>
                </c:pt>
                <c:pt idx="3">
                  <c:v>SHARED SERVICES</c:v>
                </c:pt>
                <c:pt idx="4">
                  <c:v>SPECIAL ITEMS</c:v>
                </c:pt>
              </c:strCache>
            </c:strRef>
          </c:cat>
          <c:val>
            <c:numRef>
              <c:f>'Revenue Graph'!$G$20:$G$24</c:f>
              <c:numCache>
                <c:formatCode>"$"#,##0</c:formatCode>
                <c:ptCount val="5"/>
                <c:pt idx="0">
                  <c:v>6403690</c:v>
                </c:pt>
                <c:pt idx="1">
                  <c:v>1930398</c:v>
                </c:pt>
                <c:pt idx="2">
                  <c:v>805000</c:v>
                </c:pt>
                <c:pt idx="3">
                  <c:v>494400</c:v>
                </c:pt>
                <c:pt idx="4">
                  <c:v>1582398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84A-47A6-AFB4-B5327F6D2C32}"/>
            </c:ext>
          </c:extLst>
        </c:ser>
        <c:ser>
          <c:idx val="5"/>
          <c:order val="5"/>
          <c:tx>
            <c:strRef>
              <c:f>'Revenue Graph'!$H$19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  <a:sp3d/>
          </c:spPr>
          <c:invertIfNegative val="0"/>
          <c:cat>
            <c:strRef>
              <c:f>'Revenue Graph'!$B$20:$B$24</c:f>
              <c:strCache>
                <c:ptCount val="5"/>
                <c:pt idx="0">
                  <c:v>LOCAL REVENUES</c:v>
                </c:pt>
                <c:pt idx="1">
                  <c:v>STATE AID</c:v>
                </c:pt>
                <c:pt idx="2">
                  <c:v>CONSTRUCTION CODE</c:v>
                </c:pt>
                <c:pt idx="3">
                  <c:v>SHARED SERVICES</c:v>
                </c:pt>
                <c:pt idx="4">
                  <c:v>SPECIAL ITEMS</c:v>
                </c:pt>
              </c:strCache>
            </c:strRef>
          </c:cat>
          <c:val>
            <c:numRef>
              <c:f>'Revenue Graph'!$H$20:$H$24</c:f>
              <c:numCache>
                <c:formatCode>"$"#,##0</c:formatCode>
                <c:ptCount val="5"/>
                <c:pt idx="0">
                  <c:v>5990100</c:v>
                </c:pt>
                <c:pt idx="1">
                  <c:v>2038784</c:v>
                </c:pt>
                <c:pt idx="2">
                  <c:v>819800</c:v>
                </c:pt>
                <c:pt idx="3">
                  <c:v>705600</c:v>
                </c:pt>
                <c:pt idx="4">
                  <c:v>1726605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184A-47A6-AFB4-B5327F6D2C3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44244872"/>
        <c:axId val="344246832"/>
        <c:axId val="0"/>
      </c:bar3DChart>
      <c:catAx>
        <c:axId val="3442448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44246832"/>
        <c:crosses val="autoZero"/>
        <c:auto val="1"/>
        <c:lblAlgn val="ctr"/>
        <c:lblOffset val="100"/>
        <c:noMultiLvlLbl val="0"/>
      </c:catAx>
      <c:valAx>
        <c:axId val="3442468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bg2">
                  <a:lumMod val="90000"/>
                </a:schemeClr>
              </a:solidFill>
              <a:round/>
            </a:ln>
            <a:effectLst/>
          </c:spPr>
        </c:minorGridlines>
        <c:numFmt formatCode="&quot;$&quot;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442448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0" i="0" u="none" strike="noStrike" kern="1200" cap="none" spc="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pPr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STATE OBLIGATION IN GREEN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0" i="0" u="none" strike="noStrike" kern="1200" cap="none" spc="50" normalizeH="0" baseline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+mj-ea"/>
              <a:cs typeface="+mj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STATUTORY</c:v>
                </c:pt>
              </c:strCache>
            </c:strRef>
          </c:tx>
          <c:spPr>
            <a:solidFill>
              <a:schemeClr val="accent6">
                <a:alpha val="70000"/>
              </a:schemeClr>
            </a:solidFill>
            <a:ln>
              <a:noFill/>
            </a:ln>
            <a:effectLst/>
          </c:spPr>
          <c:invertIfNegative val="0"/>
          <c:cat>
            <c:numRef>
              <c:f>Sheet1!$A$2:$A$7</c:f>
              <c:numCache>
                <c:formatCode>General</c:formatCod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</c:numCache>
            </c:numRef>
          </c:cat>
          <c:val>
            <c:numRef>
              <c:f>Sheet1!$B$2:$B$7</c:f>
              <c:numCache>
                <c:formatCode>"$"#,##0</c:formatCode>
                <c:ptCount val="6"/>
                <c:pt idx="0">
                  <c:v>3524365.4</c:v>
                </c:pt>
                <c:pt idx="1">
                  <c:v>3612474.54</c:v>
                </c:pt>
                <c:pt idx="2">
                  <c:v>3702786.4</c:v>
                </c:pt>
                <c:pt idx="3">
                  <c:v>3739814.26</c:v>
                </c:pt>
                <c:pt idx="4">
                  <c:v>3859488.05</c:v>
                </c:pt>
                <c:pt idx="5">
                  <c:v>4025446.31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3CF-48C7-BF58-416CB2A1C26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ENERGY RECEIPTS TAX</c:v>
                </c:pt>
              </c:strCache>
            </c:strRef>
          </c:tx>
          <c:spPr>
            <a:solidFill>
              <a:schemeClr val="accent5">
                <a:alpha val="70000"/>
              </a:schemeClr>
            </a:solidFill>
            <a:ln>
              <a:noFill/>
            </a:ln>
            <a:effectLst/>
          </c:spPr>
          <c:invertIfNegative val="0"/>
          <c:cat>
            <c:numRef>
              <c:f>Sheet1!$A$2:$A$7</c:f>
              <c:numCache>
                <c:formatCode>General</c:formatCod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</c:numCache>
            </c:numRef>
          </c:cat>
          <c:val>
            <c:numRef>
              <c:f>Sheet1!$C$2:$C$7</c:f>
              <c:numCache>
                <c:formatCode>"$"#,##0</c:formatCode>
                <c:ptCount val="6"/>
                <c:pt idx="0">
                  <c:v>1748723</c:v>
                </c:pt>
                <c:pt idx="1">
                  <c:v>1748723</c:v>
                </c:pt>
                <c:pt idx="2">
                  <c:v>1834693</c:v>
                </c:pt>
                <c:pt idx="3">
                  <c:v>1834693</c:v>
                </c:pt>
                <c:pt idx="4">
                  <c:v>1834693</c:v>
                </c:pt>
                <c:pt idx="5">
                  <c:v>1847375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3CF-48C7-BF58-416CB2A1C268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CMPTRA</c:v>
                </c:pt>
              </c:strCache>
            </c:strRef>
          </c:tx>
          <c:spPr>
            <a:solidFill>
              <a:schemeClr val="accent4">
                <a:alpha val="70000"/>
              </a:schemeClr>
            </a:solidFill>
            <a:ln>
              <a:noFill/>
            </a:ln>
            <a:effectLst/>
          </c:spPr>
          <c:invertIfNegative val="0"/>
          <c:cat>
            <c:numRef>
              <c:f>Sheet1!$A$2:$A$7</c:f>
              <c:numCache>
                <c:formatCode>General</c:formatCod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</c:numCache>
            </c:numRef>
          </c:cat>
          <c:val>
            <c:numRef>
              <c:f>Sheet1!$D$2:$D$7</c:f>
              <c:numCache>
                <c:formatCode>"$"#,##0</c:formatCode>
                <c:ptCount val="6"/>
                <c:pt idx="0">
                  <c:v>85970</c:v>
                </c:pt>
                <c:pt idx="1">
                  <c:v>85970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3CF-48C7-BF58-416CB2A1C268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MUNICIPAL RELIEF FUND AID</c:v>
                </c:pt>
              </c:strCache>
            </c:strRef>
          </c:tx>
          <c:spPr>
            <a:solidFill>
              <a:schemeClr val="accent6">
                <a:lumMod val="60000"/>
                <a:alpha val="70000"/>
              </a:schemeClr>
            </a:solidFill>
            <a:ln>
              <a:noFill/>
            </a:ln>
            <a:effectLst/>
          </c:spPr>
          <c:invertIfNegative val="0"/>
          <c:cat>
            <c:numRef>
              <c:f>Sheet1!$A$2:$A$7</c:f>
              <c:numCache>
                <c:formatCode>General</c:formatCod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</c:numCache>
            </c:numRef>
          </c:cat>
          <c:val>
            <c:numRef>
              <c:f>Sheet1!$E$2:$E$7</c:f>
              <c:numCache>
                <c:formatCode>General</c:formatCode>
                <c:ptCount val="6"/>
                <c:pt idx="4" formatCode="&quot;$&quot;#,##0">
                  <c:v>95705</c:v>
                </c:pt>
                <c:pt idx="5" formatCode="&quot;$&quot;#,##0">
                  <c:v>191409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3CF-48C7-BF58-416CB2A1C26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25"/>
        <c:axId val="303894943"/>
        <c:axId val="315414271"/>
      </c:barChart>
      <c:catAx>
        <c:axId val="30389494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587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15414271"/>
        <c:crosses val="autoZero"/>
        <c:auto val="1"/>
        <c:lblAlgn val="ctr"/>
        <c:lblOffset val="100"/>
        <c:noMultiLvlLbl val="0"/>
      </c:catAx>
      <c:valAx>
        <c:axId val="31541427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&quot;$&quot;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389494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DEFERRED CHARGES (EXPENDITURE)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COVID REVENUE NOTE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numRef>
              <c:f>Sheet1!$A$2:$A$9</c:f>
              <c:numCache>
                <c:formatCode>General</c:formatCode>
                <c:ptCount val="8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  <c:pt idx="5">
                  <c:v>2026</c:v>
                </c:pt>
                <c:pt idx="6">
                  <c:v>2027</c:v>
                </c:pt>
                <c:pt idx="7">
                  <c:v>2028</c:v>
                </c:pt>
              </c:numCache>
            </c:numRef>
          </c:cat>
          <c:val>
            <c:numRef>
              <c:f>Sheet1!$B$2:$B$9</c:f>
              <c:numCache>
                <c:formatCode>"$"#,##0</c:formatCode>
                <c:ptCount val="8"/>
                <c:pt idx="0">
                  <c:v>400000</c:v>
                </c:pt>
                <c:pt idx="1">
                  <c:v>400000</c:v>
                </c:pt>
                <c:pt idx="2">
                  <c:v>400000</c:v>
                </c:pt>
                <c:pt idx="3">
                  <c:v>400000</c:v>
                </c:pt>
                <c:pt idx="4">
                  <c:v>400000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466-446E-A91F-C3EE564113C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IDA STORM EMERGENCY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numRef>
              <c:f>Sheet1!$A$2:$A$9</c:f>
              <c:numCache>
                <c:formatCode>General</c:formatCode>
                <c:ptCount val="8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  <c:pt idx="5">
                  <c:v>2026</c:v>
                </c:pt>
                <c:pt idx="6">
                  <c:v>2027</c:v>
                </c:pt>
                <c:pt idx="7">
                  <c:v>2028</c:v>
                </c:pt>
              </c:numCache>
            </c:numRef>
          </c:cat>
          <c:val>
            <c:numRef>
              <c:f>Sheet1!$C$2:$C$9</c:f>
              <c:numCache>
                <c:formatCode>"$"#,##0</c:formatCode>
                <c:ptCount val="8"/>
                <c:pt idx="1">
                  <c:v>200000</c:v>
                </c:pt>
                <c:pt idx="2">
                  <c:v>600000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466-446E-A91F-C3EE564113CA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MANDATED REVALUATION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cat>
            <c:numRef>
              <c:f>Sheet1!$A$2:$A$9</c:f>
              <c:numCache>
                <c:formatCode>General</c:formatCode>
                <c:ptCount val="8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  <c:pt idx="5">
                  <c:v>2026</c:v>
                </c:pt>
                <c:pt idx="6">
                  <c:v>2027</c:v>
                </c:pt>
                <c:pt idx="7">
                  <c:v>2028</c:v>
                </c:pt>
              </c:numCache>
            </c:numRef>
          </c:cat>
          <c:val>
            <c:numRef>
              <c:f>Sheet1!$D$2:$D$9</c:f>
              <c:numCache>
                <c:formatCode>General</c:formatCode>
                <c:ptCount val="8"/>
                <c:pt idx="2" formatCode="&quot;$&quot;#,##0">
                  <c:v>114814</c:v>
                </c:pt>
                <c:pt idx="3" formatCode="&quot;$&quot;#,##0">
                  <c:v>114814</c:v>
                </c:pt>
                <c:pt idx="4" formatCode="&quot;$&quot;#,##0">
                  <c:v>114814</c:v>
                </c:pt>
                <c:pt idx="5" formatCode="&quot;$&quot;#,##0">
                  <c:v>114814</c:v>
                </c:pt>
                <c:pt idx="6" formatCode="&quot;$&quot;#,##0">
                  <c:v>114814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466-446E-A91F-C3EE564113CA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FD ACCUMULATED LEAVE PAYOUT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cat>
            <c:numRef>
              <c:f>Sheet1!$A$2:$A$9</c:f>
              <c:numCache>
                <c:formatCode>General</c:formatCode>
                <c:ptCount val="8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  <c:pt idx="5">
                  <c:v>2026</c:v>
                </c:pt>
                <c:pt idx="6">
                  <c:v>2027</c:v>
                </c:pt>
                <c:pt idx="7">
                  <c:v>2028</c:v>
                </c:pt>
              </c:numCache>
            </c:numRef>
          </c:cat>
          <c:val>
            <c:numRef>
              <c:f>Sheet1!$E$2:$E$9</c:f>
              <c:numCache>
                <c:formatCode>General</c:formatCode>
                <c:ptCount val="8"/>
                <c:pt idx="3" formatCode="&quot;$&quot;#,##0">
                  <c:v>150000</c:v>
                </c:pt>
                <c:pt idx="4" formatCode="&quot;$&quot;#,##0">
                  <c:v>150000</c:v>
                </c:pt>
                <c:pt idx="5" formatCode="&quot;$&quot;#,##0">
                  <c:v>150000</c:v>
                </c:pt>
                <c:pt idx="6" formatCode="&quot;$&quot;#,##0">
                  <c:v>150000</c:v>
                </c:pt>
                <c:pt idx="7" formatCode="&quot;$&quot;#,##0">
                  <c:v>150000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466-446E-A91F-C3EE564113C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91664303"/>
        <c:axId val="473941375"/>
        <c:axId val="0"/>
      </c:bar3DChart>
      <c:catAx>
        <c:axId val="29166430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73941375"/>
        <c:crosses val="autoZero"/>
        <c:auto val="1"/>
        <c:lblAlgn val="ctr"/>
        <c:lblOffset val="100"/>
        <c:noMultiLvlLbl val="0"/>
      </c:catAx>
      <c:valAx>
        <c:axId val="47394137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$&quot;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9166430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FUND BALANCE AS REVENUE SOURCE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FUND BALANCE REVENUE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Sheet1!$A$2:$A$7</c:f>
              <c:numCache>
                <c:formatCode>General</c:formatCod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</c:numCache>
            </c:numRef>
          </c:cat>
          <c:val>
            <c:numRef>
              <c:f>Sheet1!$B$2:$B$7</c:f>
              <c:numCache>
                <c:formatCode>"$"#,##0</c:formatCode>
                <c:ptCount val="6"/>
                <c:pt idx="0">
                  <c:v>3300000</c:v>
                </c:pt>
                <c:pt idx="1">
                  <c:v>1280215</c:v>
                </c:pt>
                <c:pt idx="2">
                  <c:v>1200000</c:v>
                </c:pt>
                <c:pt idx="3">
                  <c:v>1300000</c:v>
                </c:pt>
                <c:pt idx="4">
                  <c:v>1980698</c:v>
                </c:pt>
                <c:pt idx="5">
                  <c:v>1725000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62F-4C43-BCF1-CBB685E6FC4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231026639"/>
        <c:axId val="473934719"/>
      </c:barChart>
      <c:catAx>
        <c:axId val="23102663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73934719"/>
        <c:crosses val="autoZero"/>
        <c:auto val="1"/>
        <c:lblAlgn val="ctr"/>
        <c:lblOffset val="100"/>
        <c:noMultiLvlLbl val="0"/>
      </c:catAx>
      <c:valAx>
        <c:axId val="47393471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$&quot;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3102663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TOWNSHIP LEVY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MUNICIPAL</c:v>
                </c:pt>
              </c:strCache>
            </c:strRef>
          </c:tx>
          <c:spPr>
            <a:solidFill>
              <a:schemeClr val="tx2"/>
            </a:solidFill>
            <a:ln>
              <a:noFill/>
            </a:ln>
            <a:effectLst/>
          </c:spPr>
          <c:invertIfNegative val="0"/>
          <c:cat>
            <c:numRef>
              <c:f>Sheet1!$A$2:$A$7</c:f>
              <c:numCache>
                <c:formatCode>General</c:formatCod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</c:numCache>
            </c:numRef>
          </c:cat>
          <c:val>
            <c:numRef>
              <c:f>Sheet1!$B$2:$B$7</c:f>
              <c:numCache>
                <c:formatCode>"$"#,##0</c:formatCode>
                <c:ptCount val="6"/>
                <c:pt idx="0">
                  <c:v>28844234</c:v>
                </c:pt>
                <c:pt idx="1">
                  <c:v>30877747.699999999</c:v>
                </c:pt>
                <c:pt idx="2">
                  <c:v>31814923.449999999</c:v>
                </c:pt>
                <c:pt idx="3">
                  <c:v>34160722</c:v>
                </c:pt>
                <c:pt idx="4">
                  <c:v>36102393</c:v>
                </c:pt>
                <c:pt idx="5">
                  <c:v>37547246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96C-4FCF-BC8F-8BCA5BE9C38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LIBRARY</c:v>
                </c:pt>
              </c:strCache>
            </c:strRef>
          </c:tx>
          <c:spPr>
            <a:solidFill>
              <a:schemeClr val="dk1">
                <a:tint val="55000"/>
              </a:schemeClr>
            </a:solidFill>
            <a:ln>
              <a:noFill/>
            </a:ln>
            <a:effectLst/>
          </c:spPr>
          <c:invertIfNegative val="0"/>
          <c:cat>
            <c:numRef>
              <c:f>Sheet1!$A$2:$A$7</c:f>
              <c:numCache>
                <c:formatCode>General</c:formatCod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</c:numCache>
            </c:numRef>
          </c:cat>
          <c:val>
            <c:numRef>
              <c:f>Sheet1!$C$2:$C$7</c:f>
              <c:numCache>
                <c:formatCode>"$"#,##0</c:formatCode>
                <c:ptCount val="6"/>
                <c:pt idx="0">
                  <c:v>1336766</c:v>
                </c:pt>
                <c:pt idx="1">
                  <c:v>1401476.29</c:v>
                </c:pt>
                <c:pt idx="2">
                  <c:v>1445137.47</c:v>
                </c:pt>
                <c:pt idx="3">
                  <c:v>1426265</c:v>
                </c:pt>
                <c:pt idx="4">
                  <c:v>1524024</c:v>
                </c:pt>
                <c:pt idx="5">
                  <c:v>1662179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96C-4FCF-BC8F-8BCA5BE9C38E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OPEN SPACE</c:v>
                </c:pt>
              </c:strCache>
            </c:strRef>
          </c:tx>
          <c:spPr>
            <a:solidFill>
              <a:schemeClr val="dk1">
                <a:tint val="75000"/>
              </a:schemeClr>
            </a:solidFill>
            <a:ln>
              <a:noFill/>
            </a:ln>
            <a:effectLst/>
          </c:spPr>
          <c:invertIfNegative val="0"/>
          <c:cat>
            <c:numRef>
              <c:f>Sheet1!$A$2:$A$7</c:f>
              <c:numCache>
                <c:formatCode>General</c:formatCod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</c:numCache>
            </c:numRef>
          </c:cat>
          <c:val>
            <c:numRef>
              <c:f>Sheet1!$D$2:$D$7</c:f>
              <c:numCache>
                <c:formatCode>"$"#,##0</c:formatCode>
                <c:ptCount val="6"/>
                <c:pt idx="0">
                  <c:v>384575</c:v>
                </c:pt>
                <c:pt idx="1">
                  <c:v>386546.2</c:v>
                </c:pt>
                <c:pt idx="2">
                  <c:v>386800</c:v>
                </c:pt>
                <c:pt idx="3">
                  <c:v>387292.5</c:v>
                </c:pt>
                <c:pt idx="4">
                  <c:v>388541.66</c:v>
                </c:pt>
                <c:pt idx="5">
                  <c:v>390926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96C-4FCF-BC8F-8BCA5BE9C38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100"/>
        <c:axId val="292830063"/>
        <c:axId val="473933471"/>
      </c:barChart>
      <c:catAx>
        <c:axId val="29283006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73933471"/>
        <c:crosses val="autoZero"/>
        <c:auto val="1"/>
        <c:lblAlgn val="ctr"/>
        <c:lblOffset val="100"/>
        <c:noMultiLvlLbl val="0"/>
      </c:catAx>
      <c:valAx>
        <c:axId val="47393347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$&quot;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9283006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MUNICIPAL TAX RATES</a:t>
            </a:r>
          </a:p>
        </c:rich>
      </c:tx>
      <c:layout>
        <c:manualLayout>
          <c:xMode val="edge"/>
          <c:yMode val="edge"/>
          <c:x val="0.31593347219732754"/>
          <c:y val="2.33395661279910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2487397714991508"/>
          <c:y val="0.14311574968434995"/>
          <c:w val="0.84816523853635939"/>
          <c:h val="0.71045388797652587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MUNICIPAL</c:v>
                </c:pt>
              </c:strCache>
            </c:strRef>
          </c:tx>
          <c:spPr>
            <a:ln w="28575" cap="rnd">
              <a:solidFill>
                <a:schemeClr val="accent5">
                  <a:shade val="65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Sheet1!$A$2:$A$7</c:f>
              <c:numCache>
                <c:formatCode>General</c:formatCod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</c:numCache>
            </c:numRef>
          </c:cat>
          <c:val>
            <c:numRef>
              <c:f>Sheet1!$B$2:$B$7</c:f>
              <c:numCache>
                <c:formatCode>"$"#,##0.000</c:formatCode>
                <c:ptCount val="6"/>
                <c:pt idx="0">
                  <c:v>0.75</c:v>
                </c:pt>
                <c:pt idx="1">
                  <c:v>0.79800000000000004</c:v>
                </c:pt>
                <c:pt idx="2">
                  <c:v>0.82299999999999995</c:v>
                </c:pt>
                <c:pt idx="3">
                  <c:v>0.88200000000000001</c:v>
                </c:pt>
                <c:pt idx="4">
                  <c:v>0.92900000000000005</c:v>
                </c:pt>
                <c:pt idx="5">
                  <c:v>0.96099999999999997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859-4508-98F5-F56C0BFB890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LIBRARY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Sheet1!$A$2:$A$7</c:f>
              <c:numCache>
                <c:formatCode>General</c:formatCod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</c:numCache>
            </c:numRef>
          </c:cat>
          <c:val>
            <c:numRef>
              <c:f>Sheet1!$C$2:$C$7</c:f>
              <c:numCache>
                <c:formatCode>"$"#,##0.000</c:formatCode>
                <c:ptCount val="6"/>
                <c:pt idx="0">
                  <c:v>3.5000000000000003E-2</c:v>
                </c:pt>
                <c:pt idx="1">
                  <c:v>3.5999999999999997E-2</c:v>
                </c:pt>
                <c:pt idx="2">
                  <c:v>3.6999999999999998E-2</c:v>
                </c:pt>
                <c:pt idx="3">
                  <c:v>3.6999999999999998E-2</c:v>
                </c:pt>
                <c:pt idx="4">
                  <c:v>3.9E-2</c:v>
                </c:pt>
                <c:pt idx="5">
                  <c:v>4.2999999999999997E-2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5859-4508-98F5-F56C0BFB8904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OPEN SPACE $0.01</c:v>
                </c:pt>
              </c:strCache>
            </c:strRef>
          </c:tx>
          <c:spPr>
            <a:ln w="28575" cap="rnd">
              <a:solidFill>
                <a:schemeClr val="accent5">
                  <a:tint val="65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Sheet1!$A$2:$A$7</c:f>
              <c:numCache>
                <c:formatCode>General</c:formatCod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</c:numCache>
            </c:numRef>
          </c:cat>
          <c:val>
            <c:numRef>
              <c:f>Sheet1!$D$2:$D$7</c:f>
              <c:numCache>
                <c:formatCode>"$"#,##0.000</c:formatCode>
                <c:ptCount val="6"/>
                <c:pt idx="0">
                  <c:v>0.01</c:v>
                </c:pt>
                <c:pt idx="1">
                  <c:v>0.01</c:v>
                </c:pt>
                <c:pt idx="2">
                  <c:v>0.01</c:v>
                </c:pt>
                <c:pt idx="3">
                  <c:v>0.01</c:v>
                </c:pt>
                <c:pt idx="4">
                  <c:v>0.01</c:v>
                </c:pt>
                <c:pt idx="5">
                  <c:v>0.01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5859-4508-98F5-F56C0BFB890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729793071"/>
        <c:axId val="286984335"/>
      </c:lineChart>
      <c:catAx>
        <c:axId val="72979307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86984335"/>
        <c:crosses val="autoZero"/>
        <c:auto val="1"/>
        <c:lblAlgn val="ctr"/>
        <c:lblOffset val="100"/>
        <c:noMultiLvlLbl val="0"/>
      </c:catAx>
      <c:valAx>
        <c:axId val="28698433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$&quot;#,##0.0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2979307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PENSIONS AND BENEFITS 6 YEAR HISTORY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PENSIONS</c:v>
                </c:pt>
              </c:strCache>
            </c:strRef>
          </c:tx>
          <c:spPr>
            <a:ln w="34925" cap="rnd">
              <a:solidFill>
                <a:schemeClr val="accent1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Sheet1!$A$2:$A$7</c:f>
              <c:numCache>
                <c:formatCode>General</c:formatCod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</c:numCache>
            </c:numRef>
          </c:cat>
          <c:val>
            <c:numRef>
              <c:f>Sheet1!$B$2:$B$7</c:f>
              <c:numCache>
                <c:formatCode>"$"#,##0</c:formatCode>
                <c:ptCount val="6"/>
                <c:pt idx="0">
                  <c:v>4544068</c:v>
                </c:pt>
                <c:pt idx="1">
                  <c:v>4902350</c:v>
                </c:pt>
                <c:pt idx="2">
                  <c:v>4992500</c:v>
                </c:pt>
                <c:pt idx="3">
                  <c:v>5485300</c:v>
                </c:pt>
                <c:pt idx="4">
                  <c:v>5811350</c:v>
                </c:pt>
                <c:pt idx="5">
                  <c:v>6784177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180-44D5-8428-E5F1BB36579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HEALTH BENEFITS</c:v>
                </c:pt>
              </c:strCache>
            </c:strRef>
          </c:tx>
          <c:spPr>
            <a:ln w="34925" cap="rnd">
              <a:solidFill>
                <a:schemeClr val="accent2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Sheet1!$A$2:$A$7</c:f>
              <c:numCache>
                <c:formatCode>General</c:formatCod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</c:numCache>
            </c:numRef>
          </c:cat>
          <c:val>
            <c:numRef>
              <c:f>Sheet1!$C$2:$C$7</c:f>
              <c:numCache>
                <c:formatCode>"$"#,##0</c:formatCode>
                <c:ptCount val="6"/>
                <c:pt idx="0">
                  <c:v>2926295</c:v>
                </c:pt>
                <c:pt idx="1">
                  <c:v>3064000</c:v>
                </c:pt>
                <c:pt idx="2">
                  <c:v>3075000</c:v>
                </c:pt>
                <c:pt idx="3">
                  <c:v>3075000</c:v>
                </c:pt>
                <c:pt idx="4">
                  <c:v>2905000</c:v>
                </c:pt>
                <c:pt idx="5">
                  <c:v>3850000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5180-44D5-8428-E5F1BB365792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1826643615"/>
        <c:axId val="1827880095"/>
      </c:lineChart>
      <c:catAx>
        <c:axId val="182664361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27880095"/>
        <c:crosses val="autoZero"/>
        <c:auto val="1"/>
        <c:lblAlgn val="ctr"/>
        <c:lblOffset val="100"/>
        <c:noMultiLvlLbl val="0"/>
      </c:catAx>
      <c:valAx>
        <c:axId val="182788009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$&quot;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2664361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2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DEBT SERVICE &amp; BONDING DOWNPAYMENT FOR CAPITAL PROJECTS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DOWN PAYMENT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Sheet1!$A$2:$A$7</c:f>
              <c:numCache>
                <c:formatCode>General</c:formatCod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</c:numCache>
            </c:numRef>
          </c:cat>
          <c:val>
            <c:numRef>
              <c:f>Sheet1!$B$2:$B$7</c:f>
              <c:numCache>
                <c:formatCode>"$"#,##0</c:formatCode>
                <c:ptCount val="6"/>
                <c:pt idx="0">
                  <c:v>171434</c:v>
                </c:pt>
                <c:pt idx="1">
                  <c:v>195600</c:v>
                </c:pt>
                <c:pt idx="2">
                  <c:v>400000</c:v>
                </c:pt>
                <c:pt idx="3">
                  <c:v>470000</c:v>
                </c:pt>
                <c:pt idx="4">
                  <c:v>382000</c:v>
                </c:pt>
                <c:pt idx="5">
                  <c:v>600000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C61-4859-A484-C39B67168DE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DEBT SERVICE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  <a:sp3d/>
          </c:spPr>
          <c:invertIfNegative val="0"/>
          <c:dPt>
            <c:idx val="5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4-CC61-4859-A484-C39B67168DE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Sheet1!$A$2:$A$7</c:f>
              <c:numCache>
                <c:formatCode>General</c:formatCod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</c:numCache>
            </c:numRef>
          </c:cat>
          <c:val>
            <c:numRef>
              <c:f>Sheet1!$C$2:$C$7</c:f>
              <c:numCache>
                <c:formatCode>"$"#,##0</c:formatCode>
                <c:ptCount val="6"/>
                <c:pt idx="0">
                  <c:v>5593920</c:v>
                </c:pt>
                <c:pt idx="1">
                  <c:v>6638801</c:v>
                </c:pt>
                <c:pt idx="2">
                  <c:v>6637715</c:v>
                </c:pt>
                <c:pt idx="3">
                  <c:v>6781700</c:v>
                </c:pt>
                <c:pt idx="4">
                  <c:v>7070903</c:v>
                </c:pt>
                <c:pt idx="5">
                  <c:v>5094810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C61-4859-A484-C39B67168DE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988630351"/>
        <c:axId val="1824660159"/>
        <c:axId val="0"/>
      </c:bar3DChart>
      <c:catAx>
        <c:axId val="198863035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24660159"/>
        <c:crosses val="autoZero"/>
        <c:auto val="1"/>
        <c:lblAlgn val="ctr"/>
        <c:lblOffset val="100"/>
        <c:noMultiLvlLbl val="0"/>
      </c:catAx>
      <c:valAx>
        <c:axId val="182466015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$&quot;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88630351"/>
        <c:crosses val="autoZero"/>
        <c:crossBetween val="between"/>
      </c:valAx>
      <c:spPr>
        <a:solidFill>
          <a:schemeClr val="bg2"/>
        </a:solidFill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2"/>
    </a:solidFill>
    <a:ln>
      <a:solidFill>
        <a:schemeClr val="bg2"/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spc="0" normalizeH="0" baseline="0">
              <a:solidFill>
                <a:schemeClr val="dk1">
                  <a:lumMod val="50000"/>
                  <a:lumOff val="50000"/>
                </a:schemeClr>
              </a:solidFill>
              <a:latin typeface="+mj-lt"/>
              <a:ea typeface="+mj-ea"/>
              <a:cs typeface="+mj-cs"/>
            </a:defRPr>
          </a:pPr>
          <a:endParaRPr lang="en-US"/>
        </a:p>
      </c:txPr>
    </c:title>
    <c:autoTitleDeleted val="0"/>
    <c:view3D>
      <c:rotX val="30"/>
      <c:rotY val="108"/>
      <c:depthPercent val="100"/>
      <c:rAngAx val="0"/>
      <c:perspective val="5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2023 BUDGET APPROPRIATIONS $53,588,003.42</c:v>
                </c:pt>
              </c:strCache>
            </c:strRef>
          </c:tx>
          <c:spPr>
            <a:ln>
              <a:noFill/>
            </a:ln>
          </c:spPr>
          <c:explosion val="4"/>
          <c:dPt>
            <c:idx val="0"/>
            <c:bubble3D val="0"/>
            <c:spPr>
              <a:gradFill>
                <a:gsLst>
                  <a:gs pos="100000">
                    <a:schemeClr val="accent1">
                      <a:lumMod val="60000"/>
                      <a:lumOff val="40000"/>
                    </a:schemeClr>
                  </a:gs>
                  <a:gs pos="0">
                    <a:schemeClr val="accent1"/>
                  </a:gs>
                </a:gsLst>
                <a:lin ang="5400000" scaled="0"/>
              </a:gradFill>
              <a:ln w="508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B035-4B13-9E70-149F31177E34}"/>
              </c:ext>
            </c:extLst>
          </c:dPt>
          <c:dPt>
            <c:idx val="1"/>
            <c:bubble3D val="0"/>
            <c:explosion val="17"/>
            <c:spPr>
              <a:gradFill>
                <a:gsLst>
                  <a:gs pos="100000">
                    <a:schemeClr val="accent2">
                      <a:lumMod val="60000"/>
                      <a:lumOff val="40000"/>
                    </a:schemeClr>
                  </a:gs>
                  <a:gs pos="0">
                    <a:schemeClr val="accent2"/>
                  </a:gs>
                </a:gsLst>
                <a:lin ang="5400000" scaled="0"/>
              </a:gradFill>
              <a:ln w="508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B035-4B13-9E70-149F31177E34}"/>
              </c:ext>
            </c:extLst>
          </c:dPt>
          <c:dPt>
            <c:idx val="2"/>
            <c:bubble3D val="0"/>
            <c:spPr>
              <a:gradFill>
                <a:gsLst>
                  <a:gs pos="100000">
                    <a:schemeClr val="accent3">
                      <a:lumMod val="60000"/>
                      <a:lumOff val="40000"/>
                    </a:schemeClr>
                  </a:gs>
                  <a:gs pos="0">
                    <a:schemeClr val="accent3"/>
                  </a:gs>
                </a:gsLst>
                <a:lin ang="5400000" scaled="0"/>
              </a:gradFill>
              <a:ln w="508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B035-4B13-9E70-149F31177E34}"/>
              </c:ext>
            </c:extLst>
          </c:dPt>
          <c:dPt>
            <c:idx val="3"/>
            <c:bubble3D val="0"/>
            <c:explosion val="1"/>
            <c:spPr>
              <a:gradFill>
                <a:gsLst>
                  <a:gs pos="100000">
                    <a:schemeClr val="accent4">
                      <a:lumMod val="60000"/>
                      <a:lumOff val="40000"/>
                    </a:schemeClr>
                  </a:gs>
                  <a:gs pos="0">
                    <a:schemeClr val="accent4"/>
                  </a:gs>
                </a:gsLst>
                <a:lin ang="5400000" scaled="0"/>
              </a:gradFill>
              <a:ln w="508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7-B035-4B13-9E70-149F31177E34}"/>
              </c:ext>
            </c:extLst>
          </c:dPt>
          <c:dLbls>
            <c:dLbl>
              <c:idx val="0"/>
              <c:layout>
                <c:manualLayout>
                  <c:x val="9.6076279527559053E-2"/>
                  <c:y val="-0.33379133858267723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035-4B13-9E70-149F31177E34}"/>
                </c:ext>
              </c:extLst>
            </c:dLbl>
            <c:dLbl>
              <c:idx val="1"/>
              <c:layout>
                <c:manualLayout>
                  <c:x val="0.13777403215223094"/>
                  <c:y val="3.250568678915132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035-4B13-9E70-149F31177E34}"/>
                </c:ext>
              </c:extLst>
            </c:dLbl>
            <c:dLbl>
              <c:idx val="2"/>
              <c:layout>
                <c:manualLayout>
                  <c:x val="-0.11257808398950131"/>
                  <c:y val="0.1298779527559055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035-4B13-9E70-149F31177E34}"/>
                </c:ext>
              </c:extLst>
            </c:dLbl>
            <c:dLbl>
              <c:idx val="3"/>
              <c:layout>
                <c:manualLayout>
                  <c:x val="-0.15881824146981627"/>
                  <c:y val="-0.14560163312919219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B035-4B13-9E70-149F31177E34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1"/>
            <c:showSerName val="0"/>
            <c:showPercent val="1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dk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SALARY &amp; WAGES</c:v>
                </c:pt>
                <c:pt idx="1">
                  <c:v>OTHER EXPENSES</c:v>
                </c:pt>
                <c:pt idx="2">
                  <c:v>STATUTORY EXPENDITURES</c:v>
                </c:pt>
                <c:pt idx="3">
                  <c:v>UTILITIES &amp; INSURANCE</c:v>
                </c:pt>
              </c:strCache>
            </c:strRef>
          </c:cat>
          <c:val>
            <c:numRef>
              <c:f>Sheet1!$B$2:$B$5</c:f>
              <c:numCache>
                <c:formatCode>"$"#,##0</c:formatCode>
                <c:ptCount val="4"/>
                <c:pt idx="0">
                  <c:v>23823493</c:v>
                </c:pt>
                <c:pt idx="1">
                  <c:v>6382949</c:v>
                </c:pt>
                <c:pt idx="2">
                  <c:v>19444261</c:v>
                </c:pt>
                <c:pt idx="3">
                  <c:v>3937300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B035-4B13-9E70-149F31177E34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pattFill prst="dkDnDiag">
      <a:fgClr>
        <a:schemeClr val="lt1"/>
      </a:fgClr>
      <a:bgClr>
        <a:schemeClr val="dk1">
          <a:lumMod val="10000"/>
          <a:lumOff val="90000"/>
        </a:schemeClr>
      </a:bgClr>
    </a:patt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102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STATUTORY EXPENDITURES</c:v>
                </c:pt>
              </c:strCache>
            </c:strRef>
          </c:tx>
          <c:dPt>
            <c:idx val="0"/>
            <c:bubble3D val="0"/>
            <c:spPr>
              <a:solidFill>
                <a:schemeClr val="accent3">
                  <a:shade val="53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831E-4A61-B828-89671295520E}"/>
              </c:ext>
            </c:extLst>
          </c:dPt>
          <c:dPt>
            <c:idx val="1"/>
            <c:bubble3D val="0"/>
            <c:spPr>
              <a:solidFill>
                <a:schemeClr val="accent3">
                  <a:shade val="76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831E-4A61-B828-89671295520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831E-4A61-B828-89671295520E}"/>
              </c:ext>
            </c:extLst>
          </c:dPt>
          <c:dPt>
            <c:idx val="3"/>
            <c:bubble3D val="0"/>
            <c:spPr>
              <a:solidFill>
                <a:schemeClr val="accent3">
                  <a:tint val="77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4-831E-4A61-B828-89671295520E}"/>
              </c:ext>
            </c:extLst>
          </c:dPt>
          <c:dPt>
            <c:idx val="4"/>
            <c:bubble3D val="0"/>
            <c:spPr>
              <a:solidFill>
                <a:schemeClr val="accent3">
                  <a:tint val="54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831E-4A61-B828-89671295520E}"/>
              </c:ext>
            </c:extLst>
          </c:dPt>
          <c:dLbls>
            <c:dLbl>
              <c:idx val="1"/>
              <c:layout>
                <c:manualLayout>
                  <c:x val="0.10410780453913851"/>
                  <c:y val="-0.10429964300635809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31E-4A61-B828-89671295520E}"/>
                </c:ext>
              </c:extLst>
            </c:dLbl>
            <c:dLbl>
              <c:idx val="3"/>
              <c:layout>
                <c:manualLayout>
                  <c:x val="-0.1249682713711419"/>
                  <c:y val="4.5130571242738018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31E-4A61-B828-89671295520E}"/>
                </c:ext>
              </c:extLst>
            </c:dLbl>
            <c:dLbl>
              <c:idx val="4"/>
              <c:layout>
                <c:manualLayout>
                  <c:x val="-4.029452805741132E-3"/>
                  <c:y val="5.5990524513367642E-3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105131399714276"/>
                      <c:h val="0.1076620127371654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831E-4A61-B828-89671295520E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PENSION OBLIGATIONS</c:v>
                </c:pt>
                <c:pt idx="1">
                  <c:v>HEALTH BENEFITS</c:v>
                </c:pt>
                <c:pt idx="2">
                  <c:v>DEBT SERVICE</c:v>
                </c:pt>
                <c:pt idx="3">
                  <c:v>RUT</c:v>
                </c:pt>
                <c:pt idx="4">
                  <c:v>DEFERRED CHARGES</c:v>
                </c:pt>
              </c:strCache>
            </c:strRef>
          </c:cat>
          <c:val>
            <c:numRef>
              <c:f>Sheet1!$B$2:$B$6</c:f>
              <c:numCache>
                <c:formatCode>"$"#,##0</c:formatCode>
                <c:ptCount val="5"/>
                <c:pt idx="0">
                  <c:v>6744177</c:v>
                </c:pt>
                <c:pt idx="1">
                  <c:v>3955000</c:v>
                </c:pt>
                <c:pt idx="2">
                  <c:v>5694810</c:v>
                </c:pt>
                <c:pt idx="3">
                  <c:v>1650000</c:v>
                </c:pt>
                <c:pt idx="4">
                  <c:v>1400274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31E-4A61-B828-89671295520E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135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UTILITIES &amp; INSURANCE</c:v>
                </c:pt>
              </c:strCache>
            </c:strRef>
          </c:tx>
          <c:explosion val="7"/>
          <c:dPt>
            <c:idx val="0"/>
            <c:bubble3D val="0"/>
            <c:explosion val="0"/>
            <c:spPr>
              <a:solidFill>
                <a:schemeClr val="accent4">
                  <a:shade val="53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ED3A-4FCB-B721-3AC7D6CB9BD2}"/>
              </c:ext>
            </c:extLst>
          </c:dPt>
          <c:dPt>
            <c:idx val="1"/>
            <c:bubble3D val="0"/>
            <c:explosion val="0"/>
            <c:spPr>
              <a:solidFill>
                <a:schemeClr val="accent4">
                  <a:shade val="76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ED3A-4FCB-B721-3AC7D6CB9BD2}"/>
              </c:ext>
            </c:extLst>
          </c:dPt>
          <c:dPt>
            <c:idx val="2"/>
            <c:bubble3D val="0"/>
            <c:explosion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4-ED3A-4FCB-B721-3AC7D6CB9BD2}"/>
              </c:ext>
            </c:extLst>
          </c:dPt>
          <c:dPt>
            <c:idx val="3"/>
            <c:bubble3D val="0"/>
            <c:explosion val="0"/>
            <c:spPr>
              <a:solidFill>
                <a:schemeClr val="accent4">
                  <a:tint val="77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ED3A-4FCB-B721-3AC7D6CB9BD2}"/>
              </c:ext>
            </c:extLst>
          </c:dPt>
          <c:dPt>
            <c:idx val="4"/>
            <c:bubble3D val="0"/>
            <c:explosion val="0"/>
            <c:spPr>
              <a:solidFill>
                <a:schemeClr val="accent4">
                  <a:tint val="54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ED3A-4FCB-B721-3AC7D6CB9BD2}"/>
              </c:ext>
            </c:extLst>
          </c:dPt>
          <c:dLbls>
            <c:dLbl>
              <c:idx val="0"/>
              <c:layout>
                <c:manualLayout>
                  <c:x val="-0.12112331325348238"/>
                  <c:y val="-0.26380461497327468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D3A-4FCB-B721-3AC7D6CB9BD2}"/>
                </c:ext>
              </c:extLst>
            </c:dLbl>
            <c:dLbl>
              <c:idx val="1"/>
              <c:layout>
                <c:manualLayout>
                  <c:x val="0.18713747751378407"/>
                  <c:y val="-0.17723001316582879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D3A-4FCB-B721-3AC7D6CB9BD2}"/>
                </c:ext>
              </c:extLst>
            </c:dLbl>
            <c:dLbl>
              <c:idx val="2"/>
              <c:layout>
                <c:manualLayout>
                  <c:x val="9.7353416617398686E-2"/>
                  <c:y val="-0.13833967910713488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>
                    <c:manualLayout>
                      <c:w val="0.32032714049090344"/>
                      <c:h val="7.407367179994602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4-ED3A-4FCB-B721-3AC7D6CB9BD2}"/>
                </c:ext>
              </c:extLst>
            </c:dLbl>
            <c:dLbl>
              <c:idx val="3"/>
              <c:layout>
                <c:manualLayout>
                  <c:x val="0.22626054457964456"/>
                  <c:y val="0.12227331304785588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D3A-4FCB-B721-3AC7D6CB9BD2}"/>
                </c:ext>
              </c:extLst>
            </c:dLbl>
            <c:dLbl>
              <c:idx val="4"/>
              <c:layout>
                <c:manualLayout>
                  <c:x val="-0.1501932207371045"/>
                  <c:y val="1.6983611412363727E-3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D3A-4FCB-B721-3AC7D6CB9BD2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1"/>
            <c:showSerName val="0"/>
            <c:showPercent val="1"/>
            <c:showBubbleSize val="0"/>
            <c:separator> 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BULK UTILITIES</c:v>
                </c:pt>
                <c:pt idx="1">
                  <c:v>GAS &amp; ELECTRIC</c:v>
                </c:pt>
                <c:pt idx="2">
                  <c:v>TELEPHONE</c:v>
                </c:pt>
                <c:pt idx="3">
                  <c:v>SEWAGE TREATMENT</c:v>
                </c:pt>
                <c:pt idx="4">
                  <c:v>GENERAL INSURANCE</c:v>
                </c:pt>
              </c:strCache>
            </c:strRef>
          </c:cat>
          <c:val>
            <c:numRef>
              <c:f>Sheet1!$B$2:$B$6</c:f>
              <c:numCache>
                <c:formatCode>"$"#,##0</c:formatCode>
                <c:ptCount val="5"/>
                <c:pt idx="0">
                  <c:v>691000</c:v>
                </c:pt>
                <c:pt idx="1">
                  <c:v>420900</c:v>
                </c:pt>
                <c:pt idx="2">
                  <c:v>108400</c:v>
                </c:pt>
                <c:pt idx="3">
                  <c:v>1700000</c:v>
                </c:pt>
                <c:pt idx="4">
                  <c:v>1017000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D3A-4FCB-B721-3AC7D6CB9BD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44.5% SALARY &amp; WAGES $23,822,493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314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7.6032072443284693E-2"/>
          <c:y val="6.9360046851345595E-4"/>
          <c:w val="0.85208348524306798"/>
          <c:h val="0.78284499854184897"/>
        </c:manualLayout>
      </c:layout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44.5% SALARY &amp; WAGES $23,822,493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1"/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BCE7-42B3-B63E-F1789BFA3E47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BCE7-42B3-B63E-F1789BFA3E47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BCE7-42B3-B63E-F1789BFA3E47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7-BCE7-42B3-B63E-F1789BFA3E47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9-BCE7-42B3-B63E-F1789BFA3E47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B-BCE7-42B3-B63E-F1789BFA3E47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D-BCE7-42B3-B63E-F1789BFA3E47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F-BCE7-42B3-B63E-F1789BFA3E47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1-BCE7-42B3-B63E-F1789BFA3E47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3-BCE7-42B3-B63E-F1789BFA3E47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5-BCE7-42B3-B63E-F1789BFA3E47}"/>
              </c:ext>
            </c:extLst>
          </c:dPt>
          <c:dPt>
            <c:idx val="11"/>
            <c:bubble3D val="0"/>
            <c:spPr>
              <a:solidFill>
                <a:schemeClr val="accent6">
                  <a:lumMod val="60000"/>
                </a:schemeClr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7-BCE7-42B3-B63E-F1789BFA3E47}"/>
              </c:ext>
            </c:extLst>
          </c:dPt>
          <c:dPt>
            <c:idx val="12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9-BCE7-42B3-B63E-F1789BFA3E47}"/>
              </c:ext>
            </c:extLst>
          </c:dPt>
          <c:dPt>
            <c:idx val="13"/>
            <c:bubble3D val="0"/>
            <c:spPr>
              <a:solidFill>
                <a:schemeClr val="accent2">
                  <a:lumMod val="80000"/>
                  <a:lumOff val="20000"/>
                </a:schemeClr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B-BCE7-42B3-B63E-F1789BFA3E47}"/>
              </c:ext>
            </c:extLst>
          </c:dPt>
          <c:dPt>
            <c:idx val="14"/>
            <c:bubble3D val="0"/>
            <c:spPr>
              <a:solidFill>
                <a:schemeClr val="accent3">
                  <a:lumMod val="80000"/>
                  <a:lumOff val="20000"/>
                </a:schemeClr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D-BCE7-42B3-B63E-F1789BFA3E47}"/>
              </c:ext>
            </c:extLst>
          </c:dPt>
          <c:dLbls>
            <c:dLbl>
              <c:idx val="0"/>
              <c:layout>
                <c:manualLayout>
                  <c:x val="-3.6223264125923894E-2"/>
                  <c:y val="-6.0337270341207352E-2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t" anchorCtr="0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CE7-42B3-B63E-F1789BFA3E47}"/>
                </c:ext>
              </c:extLst>
            </c:dLbl>
            <c:dLbl>
              <c:idx val="1"/>
              <c:layout>
                <c:manualLayout>
                  <c:x val="0.16984128293038936"/>
                  <c:y val="7.1300931132091031E-2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16718847348909185"/>
                      <c:h val="9.9823697647111173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BCE7-42B3-B63E-F1789BFA3E47}"/>
                </c:ext>
              </c:extLst>
            </c:dLbl>
            <c:dLbl>
              <c:idx val="2"/>
              <c:layout>
                <c:manualLayout>
                  <c:x val="-9.8975053124362555E-2"/>
                  <c:y val="0.10214808358710011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CE7-42B3-B63E-F1789BFA3E47}"/>
                </c:ext>
              </c:extLst>
            </c:dLbl>
            <c:dLbl>
              <c:idx val="3"/>
              <c:layout>
                <c:manualLayout>
                  <c:x val="-0.13146649856504825"/>
                  <c:y val="-0.24355359232418494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BCE7-42B3-B63E-F1789BFA3E47}"/>
                </c:ext>
              </c:extLst>
            </c:dLbl>
            <c:dLbl>
              <c:idx val="4"/>
              <c:layout>
                <c:manualLayout>
                  <c:x val="3.364944501717889E-2"/>
                  <c:y val="9.1270049577136195E-3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BCE7-42B3-B63E-F1789BFA3E47}"/>
                </c:ext>
              </c:extLst>
            </c:dLbl>
            <c:dLbl>
              <c:idx val="5"/>
              <c:layout>
                <c:manualLayout>
                  <c:x val="0.11259515418944592"/>
                  <c:y val="-0.20440401289992979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BCE7-42B3-B63E-F1789BFA3E47}"/>
                </c:ext>
              </c:extLst>
            </c:dLbl>
            <c:dLbl>
              <c:idx val="6"/>
              <c:layout>
                <c:manualLayout>
                  <c:x val="5.2881468519278878E-2"/>
                  <c:y val="0.13381689625196003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BCE7-42B3-B63E-F1789BFA3E47}"/>
                </c:ext>
              </c:extLst>
            </c:dLbl>
            <c:dLbl>
              <c:idx val="7"/>
              <c:layout>
                <c:manualLayout>
                  <c:x val="4.1475661583748134E-3"/>
                  <c:y val="6.5925809819765507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BCE7-42B3-B63E-F1789BFA3E47}"/>
                </c:ext>
              </c:extLst>
            </c:dLbl>
            <c:dLbl>
              <c:idx val="8"/>
              <c:layout>
                <c:manualLayout>
                  <c:x val="0.1202794185928696"/>
                  <c:y val="-0.14341787610095805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BCE7-42B3-B63E-F1789BFA3E47}"/>
                </c:ext>
              </c:extLst>
            </c:dLbl>
            <c:dLbl>
              <c:idx val="9"/>
              <c:layout>
                <c:manualLayout>
                  <c:x val="7.8384509918112508E-2"/>
                  <c:y val="-0.1465316249968098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>
                    <c:manualLayout>
                      <c:w val="0.25665580271040184"/>
                      <c:h val="3.6719832162689627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3-BCE7-42B3-B63E-F1789BFA3E47}"/>
                </c:ext>
              </c:extLst>
            </c:dLbl>
            <c:dLbl>
              <c:idx val="10"/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BCE7-42B3-B63E-F1789BFA3E47}"/>
                </c:ext>
              </c:extLst>
            </c:dLbl>
            <c:dLbl>
              <c:idx val="11"/>
              <c:layout>
                <c:manualLayout>
                  <c:x val="-1.3479590014718146E-2"/>
                  <c:y val="-1.2907608849086224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BCE7-42B3-B63E-F1789BFA3E47}"/>
                </c:ext>
              </c:extLst>
            </c:dLbl>
            <c:dLbl>
              <c:idx val="12"/>
              <c:layout>
                <c:manualLayout>
                  <c:x val="0.16053546712004682"/>
                  <c:y val="1.691201663376337E-2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BCE7-42B3-B63E-F1789BFA3E47}"/>
                </c:ext>
              </c:extLst>
            </c:dLbl>
            <c:dLbl>
              <c:idx val="13"/>
              <c:layout>
                <c:manualLayout>
                  <c:x val="-4.8622211996639166E-2"/>
                  <c:y val="-2.3248037715965314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BCE7-42B3-B63E-F1789BFA3E47}"/>
                </c:ext>
              </c:extLst>
            </c:dLbl>
            <c:dLbl>
              <c:idx val="14"/>
              <c:layout>
                <c:manualLayout>
                  <c:x val="-1.9930652881451186E-2"/>
                  <c:y val="-3.9286818314377372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BCE7-42B3-B63E-F1789BFA3E47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Sheet1!$A$2:$A$16</c:f>
              <c:strCache>
                <c:ptCount val="15"/>
                <c:pt idx="0">
                  <c:v>LAND USE</c:v>
                </c:pt>
                <c:pt idx="1">
                  <c:v>COMMUNITY DEVELOPMENT</c:v>
                </c:pt>
                <c:pt idx="2">
                  <c:v>PUBLIC SAFETY</c:v>
                </c:pt>
                <c:pt idx="3">
                  <c:v>FIRE/SEFD</c:v>
                </c:pt>
                <c:pt idx="4">
                  <c:v>ENGINEERING</c:v>
                </c:pt>
                <c:pt idx="5">
                  <c:v>DPW</c:v>
                </c:pt>
                <c:pt idx="6">
                  <c:v>TOWNSHIP CLERK</c:v>
                </c:pt>
                <c:pt idx="7">
                  <c:v>TOWNSHIP COMMITTEE</c:v>
                </c:pt>
                <c:pt idx="8">
                  <c:v>HEALTH</c:v>
                </c:pt>
                <c:pt idx="9">
                  <c:v>COMMUNITY SERVICES</c:v>
                </c:pt>
                <c:pt idx="10">
                  <c:v>LIBRARY</c:v>
                </c:pt>
                <c:pt idx="11">
                  <c:v>ADMINISTRATION</c:v>
                </c:pt>
                <c:pt idx="12">
                  <c:v>FINANCE</c:v>
                </c:pt>
                <c:pt idx="13">
                  <c:v>LEGAL</c:v>
                </c:pt>
                <c:pt idx="14">
                  <c:v>SHARED COURT</c:v>
                </c:pt>
              </c:strCache>
            </c:strRef>
          </c:cat>
          <c:val>
            <c:numRef>
              <c:f>Sheet1!$B$2:$B$16</c:f>
              <c:numCache>
                <c:formatCode>"$"#,##0</c:formatCode>
                <c:ptCount val="15"/>
                <c:pt idx="0">
                  <c:v>93600</c:v>
                </c:pt>
                <c:pt idx="1">
                  <c:v>897631</c:v>
                </c:pt>
                <c:pt idx="2">
                  <c:v>9236044</c:v>
                </c:pt>
                <c:pt idx="3">
                  <c:v>5484837</c:v>
                </c:pt>
                <c:pt idx="4">
                  <c:v>140000</c:v>
                </c:pt>
                <c:pt idx="5">
                  <c:v>2825250</c:v>
                </c:pt>
                <c:pt idx="6">
                  <c:v>260300</c:v>
                </c:pt>
                <c:pt idx="7">
                  <c:v>24000</c:v>
                </c:pt>
                <c:pt idx="8">
                  <c:v>464816</c:v>
                </c:pt>
                <c:pt idx="9">
                  <c:v>1187800</c:v>
                </c:pt>
                <c:pt idx="10">
                  <c:v>1444015</c:v>
                </c:pt>
                <c:pt idx="11">
                  <c:v>517900</c:v>
                </c:pt>
                <c:pt idx="12">
                  <c:v>622200</c:v>
                </c:pt>
                <c:pt idx="13">
                  <c:v>100700</c:v>
                </c:pt>
                <c:pt idx="14">
                  <c:v>524400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E-BCE7-42B3-B63E-F1789BFA3E47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2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11.9% OTHER EXPENSES $6,382,949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113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7.3958257378465994E-2"/>
          <c:y val="6.372339801198125E-2"/>
          <c:w val="0.85208348524306798"/>
          <c:h val="0.79348273462535845"/>
        </c:manualLayout>
      </c:layout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11.9% OTHER EXPENSES $6,382,949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B/>
              <a:contourClr>
                <a:srgbClr val="000000"/>
              </a:contourClr>
            </a:sp3d>
          </c:spPr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 contourW="25400">
                <a:bevelB/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7844-458E-A970-45E24FE3BDFB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 contourW="25400">
                <a:bevelB/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7844-458E-A970-45E24FE3BDFB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 contourW="25400">
                <a:bevelB/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7844-458E-A970-45E24FE3BDFB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 contourW="25400">
                <a:bevelB/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7844-458E-A970-45E24FE3BDFB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 contourW="25400">
                <a:bevelB/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7844-458E-A970-45E24FE3BDFB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 contourW="25400">
                <a:bevelB/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7844-458E-A970-45E24FE3BDFB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 contourW="25400">
                <a:bevelB/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D-7844-458E-A970-45E24FE3BDFB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 contourW="25400">
                <a:bevelB/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F-7844-458E-A970-45E24FE3BDFB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 contourW="25400">
                <a:bevelB/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1-7844-458E-A970-45E24FE3BDFB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 contourW="25400">
                <a:bevelB/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3-7844-458E-A970-45E24FE3BDFB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 contourW="25400">
                <a:bevelB/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5-7844-458E-A970-45E24FE3BDFB}"/>
              </c:ext>
            </c:extLst>
          </c:dPt>
          <c:dPt>
            <c:idx val="11"/>
            <c:bubble3D val="0"/>
            <c:spPr>
              <a:solidFill>
                <a:schemeClr val="accent6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 contourW="25400">
                <a:bevelB/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7-7844-458E-A970-45E24FE3BDFB}"/>
              </c:ext>
            </c:extLst>
          </c:dPt>
          <c:dPt>
            <c:idx val="12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 w="2540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 contourW="25400">
                <a:bevelB/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9-7844-458E-A970-45E24FE3BDFB}"/>
              </c:ext>
            </c:extLst>
          </c:dPt>
          <c:dPt>
            <c:idx val="13"/>
            <c:bubble3D val="0"/>
            <c:spPr>
              <a:solidFill>
                <a:schemeClr val="accent2">
                  <a:lumMod val="80000"/>
                  <a:lumOff val="20000"/>
                </a:schemeClr>
              </a:solidFill>
              <a:ln w="2540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 contourW="25400">
                <a:bevelB/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B-7844-458E-A970-45E24FE3BDFB}"/>
              </c:ext>
            </c:extLst>
          </c:dPt>
          <c:dPt>
            <c:idx val="14"/>
            <c:bubble3D val="0"/>
            <c:spPr>
              <a:solidFill>
                <a:schemeClr val="accent3">
                  <a:lumMod val="80000"/>
                  <a:lumOff val="20000"/>
                </a:schemeClr>
              </a:solidFill>
              <a:ln w="2540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 contourW="25400">
                <a:bevelB/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D-7844-458E-A970-45E24FE3BDFB}"/>
              </c:ext>
            </c:extLst>
          </c:dPt>
          <c:dPt>
            <c:idx val="15"/>
            <c:bubble3D val="0"/>
            <c:spPr>
              <a:solidFill>
                <a:schemeClr val="accent4">
                  <a:lumMod val="80000"/>
                  <a:lumOff val="20000"/>
                </a:schemeClr>
              </a:solidFill>
              <a:ln w="2540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 contourW="25400">
                <a:bevelB/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F-7844-458E-A970-45E24FE3BDFB}"/>
              </c:ext>
            </c:extLst>
          </c:dPt>
          <c:dLbls>
            <c:dLbl>
              <c:idx val="0"/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7844-458E-A970-45E24FE3BDFB}"/>
                </c:ext>
              </c:extLst>
            </c:dLbl>
            <c:dLbl>
              <c:idx val="3"/>
              <c:layout>
                <c:manualLayout>
                  <c:x val="-3.9553850029023133E-2"/>
                  <c:y val="-0.22921376494604842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7844-458E-A970-45E24FE3BDFB}"/>
                </c:ext>
              </c:extLst>
            </c:dLbl>
            <c:dLbl>
              <c:idx val="8"/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1-7844-458E-A970-45E24FE3BDFB}"/>
                </c:ext>
              </c:extLst>
            </c:dLbl>
            <c:dLbl>
              <c:idx val="9"/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3-7844-458E-A970-45E24FE3BDFB}"/>
                </c:ext>
              </c:extLst>
            </c:dLbl>
            <c:dLbl>
              <c:idx val="10"/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5-7844-458E-A970-45E24FE3BDFB}"/>
                </c:ext>
              </c:extLst>
            </c:dLbl>
            <c:dLbl>
              <c:idx val="13"/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B-7844-458E-A970-45E24FE3BDFB}"/>
                </c:ext>
              </c:extLst>
            </c:dLbl>
            <c:dLbl>
              <c:idx val="14"/>
              <c:layout>
                <c:manualLayout>
                  <c:x val="-1.235531597402526E-2"/>
                  <c:y val="-0.14922132557286014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7844-458E-A970-45E24FE3BDFB}"/>
                </c:ext>
              </c:extLst>
            </c:dLbl>
            <c:dLbl>
              <c:idx val="15"/>
              <c:layout>
                <c:manualLayout>
                  <c:x val="-2.6131891907158644E-4"/>
                  <c:y val="-0.13684074995031359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F-7844-458E-A970-45E24FE3BDFB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Sheet1!$A$2:$A$17</c:f>
              <c:strCache>
                <c:ptCount val="16"/>
                <c:pt idx="0">
                  <c:v>ADMINISTRATION</c:v>
                </c:pt>
                <c:pt idx="1">
                  <c:v>TOWNSHIP COMMITTEE</c:v>
                </c:pt>
                <c:pt idx="2">
                  <c:v>TOWNSHIP CLERK</c:v>
                </c:pt>
                <c:pt idx="3">
                  <c:v>FINANCE</c:v>
                </c:pt>
                <c:pt idx="4">
                  <c:v>LEGAL</c:v>
                </c:pt>
                <c:pt idx="5">
                  <c:v>ENGINEERING</c:v>
                </c:pt>
                <c:pt idx="6">
                  <c:v>LAND USE</c:v>
                </c:pt>
                <c:pt idx="7">
                  <c:v>COMMUNITY DEVELOPMENT</c:v>
                </c:pt>
                <c:pt idx="8">
                  <c:v>PUBLIC SAFETY</c:v>
                </c:pt>
                <c:pt idx="9">
                  <c:v>FIRE SEFD</c:v>
                </c:pt>
                <c:pt idx="10">
                  <c:v>DPW</c:v>
                </c:pt>
                <c:pt idx="11">
                  <c:v>HEALTH</c:v>
                </c:pt>
                <c:pt idx="12">
                  <c:v>COMMUNITY SERVICES</c:v>
                </c:pt>
                <c:pt idx="13">
                  <c:v>LIBRARY</c:v>
                </c:pt>
                <c:pt idx="14">
                  <c:v>SHARED COURT</c:v>
                </c:pt>
                <c:pt idx="15">
                  <c:v>GRANTS</c:v>
                </c:pt>
              </c:strCache>
            </c:strRef>
          </c:cat>
          <c:val>
            <c:numRef>
              <c:f>Sheet1!$B$2:$B$17</c:f>
              <c:numCache>
                <c:formatCode>"$"#,##0</c:formatCode>
                <c:ptCount val="16"/>
                <c:pt idx="0">
                  <c:v>754800</c:v>
                </c:pt>
                <c:pt idx="1">
                  <c:v>33000</c:v>
                </c:pt>
                <c:pt idx="2">
                  <c:v>147700</c:v>
                </c:pt>
                <c:pt idx="3">
                  <c:v>315400</c:v>
                </c:pt>
                <c:pt idx="4">
                  <c:v>55500</c:v>
                </c:pt>
                <c:pt idx="5">
                  <c:v>62500</c:v>
                </c:pt>
                <c:pt idx="6">
                  <c:v>11100</c:v>
                </c:pt>
                <c:pt idx="7">
                  <c:v>91681</c:v>
                </c:pt>
                <c:pt idx="8">
                  <c:v>467900</c:v>
                </c:pt>
                <c:pt idx="9">
                  <c:v>415700</c:v>
                </c:pt>
                <c:pt idx="10">
                  <c:v>2631900</c:v>
                </c:pt>
                <c:pt idx="11">
                  <c:v>145800</c:v>
                </c:pt>
                <c:pt idx="12">
                  <c:v>375200</c:v>
                </c:pt>
                <c:pt idx="13">
                  <c:v>717700</c:v>
                </c:pt>
                <c:pt idx="14">
                  <c:v>47200</c:v>
                </c:pt>
                <c:pt idx="15">
                  <c:v>109868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0-7844-458E-A970-45E24FE3BDFB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2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spc="0" normalizeH="0" baseline="0">
              <a:solidFill>
                <a:schemeClr val="dk1">
                  <a:lumMod val="50000"/>
                  <a:lumOff val="50000"/>
                </a:schemeClr>
              </a:solidFill>
              <a:latin typeface="+mj-lt"/>
              <a:ea typeface="+mj-ea"/>
              <a:cs typeface="+mj-cs"/>
            </a:defRPr>
          </a:pPr>
          <a:endParaRPr lang="en-US"/>
        </a:p>
      </c:txPr>
    </c:title>
    <c:autoTitleDeleted val="0"/>
    <c:view3D>
      <c:rotX val="30"/>
      <c:rotY val="91"/>
      <c:depthPercent val="100"/>
      <c:rAngAx val="0"/>
      <c:perspective val="5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1.2856249562564372E-2"/>
          <c:y val="9.4604921439568807E-2"/>
          <c:w val="0.93832819116974198"/>
          <c:h val="0.89783203072411688"/>
        </c:manualLayout>
      </c:layout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2023 BUDGET REVENUES $53,588,003.42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/>
              <a:contourClr>
                <a:srgbClr val="000000"/>
              </a:contourClr>
            </a:sp3d>
          </c:spPr>
          <c:dPt>
            <c:idx val="0"/>
            <c:bubble3D val="0"/>
            <c:spPr>
              <a:gradFill>
                <a:gsLst>
                  <a:gs pos="100000">
                    <a:schemeClr val="accent1">
                      <a:lumMod val="60000"/>
                      <a:lumOff val="40000"/>
                    </a:schemeClr>
                  </a:gs>
                  <a:gs pos="0">
                    <a:schemeClr val="accent1"/>
                  </a:gs>
                </a:gsLst>
                <a:lin ang="5400000" scaled="0"/>
              </a:gradFill>
              <a:ln w="5080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 contourW="50800">
                <a:bevelT/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5D11-4301-810F-F0113E735E53}"/>
              </c:ext>
            </c:extLst>
          </c:dPt>
          <c:dPt>
            <c:idx val="1"/>
            <c:bubble3D val="0"/>
            <c:spPr>
              <a:gradFill>
                <a:gsLst>
                  <a:gs pos="100000">
                    <a:schemeClr val="accent2">
                      <a:lumMod val="60000"/>
                      <a:lumOff val="40000"/>
                    </a:schemeClr>
                  </a:gs>
                  <a:gs pos="0">
                    <a:schemeClr val="accent2"/>
                  </a:gs>
                </a:gsLst>
                <a:lin ang="5400000" scaled="0"/>
              </a:gradFill>
              <a:ln w="5080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 contourW="50800">
                <a:bevelT/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5D11-4301-810F-F0113E735E53}"/>
              </c:ext>
            </c:extLst>
          </c:dPt>
          <c:dPt>
            <c:idx val="2"/>
            <c:bubble3D val="0"/>
            <c:spPr>
              <a:gradFill>
                <a:gsLst>
                  <a:gs pos="100000">
                    <a:schemeClr val="accent3">
                      <a:lumMod val="60000"/>
                      <a:lumOff val="40000"/>
                    </a:schemeClr>
                  </a:gs>
                  <a:gs pos="0">
                    <a:schemeClr val="accent3"/>
                  </a:gs>
                </a:gsLst>
                <a:lin ang="5400000" scaled="0"/>
              </a:gradFill>
              <a:ln w="5080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 contourW="50800">
                <a:bevelT/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5D11-4301-810F-F0113E735E53}"/>
              </c:ext>
            </c:extLst>
          </c:dPt>
          <c:dPt>
            <c:idx val="3"/>
            <c:bubble3D val="0"/>
            <c:spPr>
              <a:gradFill>
                <a:gsLst>
                  <a:gs pos="100000">
                    <a:schemeClr val="accent4">
                      <a:lumMod val="60000"/>
                      <a:lumOff val="40000"/>
                    </a:schemeClr>
                  </a:gs>
                  <a:gs pos="0">
                    <a:schemeClr val="accent4"/>
                  </a:gs>
                </a:gsLst>
                <a:lin ang="5400000" scaled="0"/>
              </a:gradFill>
              <a:ln w="5080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 contourW="50800">
                <a:bevelT/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5D11-4301-810F-F0113E735E53}"/>
              </c:ext>
            </c:extLst>
          </c:dPt>
          <c:dPt>
            <c:idx val="4"/>
            <c:bubble3D val="0"/>
            <c:spPr>
              <a:gradFill>
                <a:gsLst>
                  <a:gs pos="100000">
                    <a:schemeClr val="accent5">
                      <a:lumMod val="60000"/>
                      <a:lumOff val="40000"/>
                    </a:schemeClr>
                  </a:gs>
                  <a:gs pos="0">
                    <a:schemeClr val="accent5"/>
                  </a:gs>
                </a:gsLst>
                <a:lin ang="5400000" scaled="0"/>
              </a:gradFill>
              <a:ln w="5080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 contourW="50800">
                <a:bevelT/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5D11-4301-810F-F0113E735E53}"/>
              </c:ext>
            </c:extLst>
          </c:dPt>
          <c:dPt>
            <c:idx val="5"/>
            <c:bubble3D val="0"/>
            <c:spPr>
              <a:gradFill>
                <a:gsLst>
                  <a:gs pos="100000">
                    <a:schemeClr val="accent6">
                      <a:lumMod val="60000"/>
                      <a:lumOff val="40000"/>
                    </a:schemeClr>
                  </a:gs>
                  <a:gs pos="0">
                    <a:schemeClr val="accent6"/>
                  </a:gs>
                </a:gsLst>
                <a:lin ang="5400000" scaled="0"/>
              </a:gradFill>
              <a:ln w="5080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 contourW="50800">
                <a:bevelT/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5D11-4301-810F-F0113E735E53}"/>
              </c:ext>
            </c:extLst>
          </c:dPt>
          <c:dPt>
            <c:idx val="6"/>
            <c:bubble3D val="0"/>
            <c:spPr>
              <a:gradFill>
                <a:gsLst>
                  <a:gs pos="100000">
                    <a:schemeClr val="accent1">
                      <a:lumMod val="60000"/>
                      <a:lumMod val="60000"/>
                      <a:lumOff val="40000"/>
                    </a:schemeClr>
                  </a:gs>
                  <a:gs pos="0">
                    <a:schemeClr val="accent1">
                      <a:lumMod val="60000"/>
                    </a:schemeClr>
                  </a:gs>
                </a:gsLst>
                <a:lin ang="5400000" scaled="0"/>
              </a:gradFill>
              <a:ln w="5080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 contourW="50800">
                <a:bevelT/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D-5D11-4301-810F-F0113E735E53}"/>
              </c:ext>
            </c:extLst>
          </c:dPt>
          <c:dPt>
            <c:idx val="7"/>
            <c:bubble3D val="0"/>
            <c:spPr>
              <a:gradFill>
                <a:gsLst>
                  <a:gs pos="100000">
                    <a:schemeClr val="accent2">
                      <a:lumMod val="60000"/>
                      <a:lumMod val="60000"/>
                      <a:lumOff val="40000"/>
                    </a:schemeClr>
                  </a:gs>
                  <a:gs pos="0">
                    <a:schemeClr val="accent2">
                      <a:lumMod val="60000"/>
                    </a:schemeClr>
                  </a:gs>
                </a:gsLst>
                <a:lin ang="5400000" scaled="0"/>
              </a:gradFill>
              <a:ln w="5080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 contourW="50800">
                <a:bevelT/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F-5D11-4301-810F-F0113E735E53}"/>
              </c:ext>
            </c:extLst>
          </c:dPt>
          <c:dPt>
            <c:idx val="8"/>
            <c:bubble3D val="0"/>
            <c:spPr>
              <a:gradFill>
                <a:gsLst>
                  <a:gs pos="100000">
                    <a:schemeClr val="accent3">
                      <a:lumMod val="60000"/>
                      <a:lumMod val="60000"/>
                      <a:lumOff val="40000"/>
                    </a:schemeClr>
                  </a:gs>
                  <a:gs pos="0">
                    <a:schemeClr val="accent3">
                      <a:lumMod val="60000"/>
                    </a:schemeClr>
                  </a:gs>
                </a:gsLst>
                <a:lin ang="5400000" scaled="0"/>
              </a:gradFill>
              <a:ln w="5080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 contourW="50800">
                <a:bevelT/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1-5D11-4301-810F-F0113E735E53}"/>
              </c:ext>
            </c:extLst>
          </c:dPt>
          <c:dPt>
            <c:idx val="9"/>
            <c:bubble3D val="0"/>
            <c:spPr>
              <a:gradFill>
                <a:gsLst>
                  <a:gs pos="100000">
                    <a:schemeClr val="accent4">
                      <a:lumMod val="60000"/>
                      <a:lumMod val="60000"/>
                      <a:lumOff val="40000"/>
                    </a:schemeClr>
                  </a:gs>
                  <a:gs pos="0">
                    <a:schemeClr val="accent4">
                      <a:lumMod val="60000"/>
                    </a:schemeClr>
                  </a:gs>
                </a:gsLst>
                <a:lin ang="5400000" scaled="0"/>
              </a:gradFill>
              <a:ln w="5080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 contourW="50800">
                <a:bevelT/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3-5D11-4301-810F-F0113E735E53}"/>
              </c:ext>
            </c:extLst>
          </c:dPt>
          <c:dLbls>
            <c:dLbl>
              <c:idx val="0"/>
              <c:dLblPos val="inEnd"/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D11-4301-810F-F0113E735E53}"/>
                </c:ext>
              </c:extLst>
            </c:dLbl>
            <c:dLbl>
              <c:idx val="1"/>
              <c:dLblPos val="inEnd"/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D11-4301-810F-F0113E735E53}"/>
                </c:ext>
              </c:extLst>
            </c:dLbl>
            <c:dLbl>
              <c:idx val="2"/>
              <c:layout>
                <c:manualLayout>
                  <c:x val="2.6041668802630317E-2"/>
                  <c:y val="-4.4444450925116924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D11-4301-810F-F0113E735E53}"/>
                </c:ext>
              </c:extLst>
            </c:dLbl>
            <c:dLbl>
              <c:idx val="3"/>
              <c:layout>
                <c:manualLayout>
                  <c:x val="2.1875001794209464E-2"/>
                  <c:y val="0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5D11-4301-810F-F0113E735E53}"/>
                </c:ext>
              </c:extLst>
            </c:dLbl>
            <c:dLbl>
              <c:idx val="4"/>
              <c:layout>
                <c:manualLayout>
                  <c:x val="-7.0833339143154456E-2"/>
                  <c:y val="2.4074077584438261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5D11-4301-810F-F0113E735E53}"/>
                </c:ext>
              </c:extLst>
            </c:dLbl>
            <c:dLbl>
              <c:idx val="5"/>
              <c:dLblPos val="inEnd"/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5D11-4301-810F-F0113E735E53}"/>
                </c:ext>
              </c:extLst>
            </c:dLbl>
            <c:dLbl>
              <c:idx val="6"/>
              <c:dLblPos val="inEnd"/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5D11-4301-810F-F0113E735E53}"/>
                </c:ext>
              </c:extLst>
            </c:dLbl>
            <c:dLbl>
              <c:idx val="7"/>
              <c:layout>
                <c:manualLayout>
                  <c:x val="1.1879184045208666E-2"/>
                  <c:y val="-0.34003562846830404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5D11-4301-810F-F0113E735E53}"/>
                </c:ext>
              </c:extLst>
            </c:dLbl>
            <c:dLbl>
              <c:idx val="8"/>
              <c:dLblPos val="inEnd"/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5D11-4301-810F-F0113E735E53}"/>
                </c:ext>
              </c:extLst>
            </c:dLbl>
            <c:dLbl>
              <c:idx val="9"/>
              <c:layout>
                <c:manualLayout>
                  <c:x val="-2.570111759359564E-2"/>
                  <c:y val="0.26353649220421294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5D11-4301-810F-F0113E735E53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dk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Sheet1!$A$2:$A$11</c:f>
              <c:strCache>
                <c:ptCount val="10"/>
                <c:pt idx="0">
                  <c:v>MISCELLANEOUS REVENUE</c:v>
                </c:pt>
                <c:pt idx="1">
                  <c:v>SPECIAL ITEMS</c:v>
                </c:pt>
                <c:pt idx="2">
                  <c:v>CONSTRUCTION CODE</c:v>
                </c:pt>
                <c:pt idx="3">
                  <c:v>SHARED SERVICES</c:v>
                </c:pt>
                <c:pt idx="4">
                  <c:v>GRANTS</c:v>
                </c:pt>
                <c:pt idx="5">
                  <c:v>STATE AID</c:v>
                </c:pt>
                <c:pt idx="6">
                  <c:v>DELINQUENT TAXES</c:v>
                </c:pt>
                <c:pt idx="7">
                  <c:v>SURPLUS</c:v>
                </c:pt>
                <c:pt idx="8">
                  <c:v>LIBRARY TAXES</c:v>
                </c:pt>
                <c:pt idx="9">
                  <c:v>MUNICIPAL TAXES</c:v>
                </c:pt>
              </c:strCache>
            </c:strRef>
          </c:cat>
          <c:val>
            <c:numRef>
              <c:f>Sheet1!$B$2:$B$11</c:f>
              <c:numCache>
                <c:formatCode>"$"#,##0</c:formatCode>
                <c:ptCount val="10"/>
                <c:pt idx="0">
                  <c:v>5990100</c:v>
                </c:pt>
                <c:pt idx="1">
                  <c:v>1726605</c:v>
                </c:pt>
                <c:pt idx="2">
                  <c:v>819800</c:v>
                </c:pt>
                <c:pt idx="3">
                  <c:v>705600</c:v>
                </c:pt>
                <c:pt idx="4">
                  <c:v>372689.42</c:v>
                </c:pt>
                <c:pt idx="5">
                  <c:v>2038784</c:v>
                </c:pt>
                <c:pt idx="6">
                  <c:v>1000000</c:v>
                </c:pt>
                <c:pt idx="7">
                  <c:v>1725000</c:v>
                </c:pt>
                <c:pt idx="8">
                  <c:v>1662179</c:v>
                </c:pt>
                <c:pt idx="9">
                  <c:v>37547246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5D11-4301-810F-F0113E735E53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pattFill prst="dkDnDiag">
      <a:fgClr>
        <a:schemeClr val="lt1"/>
      </a:fgClr>
      <a:bgClr>
        <a:schemeClr val="dk1">
          <a:lumMod val="10000"/>
          <a:lumOff val="90000"/>
        </a:schemeClr>
      </a:bgClr>
    </a:patt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14.xml><?xml version="1.0" encoding="utf-8"?>
<cs:colorStyle xmlns:cs="http://schemas.microsoft.com/office/drawing/2012/chartStyle" xmlns:a="http://schemas.openxmlformats.org/drawingml/2006/main" meth="cycle" id="20">
  <a:schemeClr val="dk1"/>
  <cs:variation>
    <a:tint val="88500"/>
  </cs:variation>
  <cs:variation>
    <a:tint val="55000"/>
  </cs:variation>
  <cs:variation>
    <a:tint val="75000"/>
  </cs:variation>
  <cs:variation>
    <a:tint val="98500"/>
  </cs:variation>
  <cs:variation>
    <a:tint val="30000"/>
  </cs:variation>
  <cs:variation>
    <a:tint val="60000"/>
  </cs:variation>
  <cs:variation>
    <a:tint val="8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colors6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9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2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1.xml><?xml version="1.0" encoding="utf-8"?>
<cs:chartStyle xmlns:cs="http://schemas.microsoft.com/office/drawing/2012/chartStyle" xmlns:a="http://schemas.openxmlformats.org/drawingml/2006/main" id="21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 cap="none" spc="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>
            <a:alpha val="70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 baseline="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128" b="0" i="0" kern="1200" cap="none" spc="5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12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4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67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/>
        </a:fgClr>
        <a:bgClr>
          <a:schemeClr val="dk1">
            <a:lumMod val="10000"/>
            <a:lumOff val="90000"/>
          </a:schemeClr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508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50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67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/>
        </a:fgClr>
        <a:bgClr>
          <a:schemeClr val="dk1">
            <a:lumMod val="10000"/>
            <a:lumOff val="90000"/>
          </a:schemeClr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508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50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image" Target="../media/image7.jpeg"/><Relationship Id="rId4" Type="http://schemas.openxmlformats.org/officeDocument/2006/relationships/image" Target="../media/image10.jpe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Relationship Id="rId4" Type="http://schemas.openxmlformats.org/officeDocument/2006/relationships/image" Target="../media/image14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image" Target="../media/image7.jpeg"/><Relationship Id="rId4" Type="http://schemas.openxmlformats.org/officeDocument/2006/relationships/image" Target="../media/image10.jpe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Relationship Id="rId4" Type="http://schemas.openxmlformats.org/officeDocument/2006/relationships/image" Target="../media/image1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C478ABB-60BF-459D-BA43-FF9F50D56925}" type="doc">
      <dgm:prSet loTypeId="urn:microsoft.com/office/officeart/2005/8/layout/b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725EF1C-6371-4907-B66E-94C338C33DAF}">
      <dgm:prSet phldrT="[Text]"/>
      <dgm:spPr/>
      <dgm:t>
        <a:bodyPr/>
        <a:lstStyle/>
        <a:p>
          <a:r>
            <a:rPr lang="en-US" dirty="0"/>
            <a:t>PEOPLE</a:t>
          </a:r>
        </a:p>
      </dgm:t>
    </dgm:pt>
    <dgm:pt modelId="{BF785C67-96C1-400D-B03E-299863CEFFA9}" type="parTrans" cxnId="{4BF9D0E5-8E6F-4020-8003-1C86111F4CEA}">
      <dgm:prSet/>
      <dgm:spPr/>
      <dgm:t>
        <a:bodyPr/>
        <a:lstStyle/>
        <a:p>
          <a:endParaRPr lang="en-US"/>
        </a:p>
      </dgm:t>
    </dgm:pt>
    <dgm:pt modelId="{E244CAA7-FB68-4E87-B06D-3C2D452BE784}" type="sibTrans" cxnId="{4BF9D0E5-8E6F-4020-8003-1C86111F4CEA}">
      <dgm:prSet/>
      <dgm:spPr/>
      <dgm:t>
        <a:bodyPr/>
        <a:lstStyle/>
        <a:p>
          <a:endParaRPr lang="en-US"/>
        </a:p>
      </dgm:t>
    </dgm:pt>
    <dgm:pt modelId="{7E2E4383-32D3-4C1B-B112-EA782BD397A9}">
      <dgm:prSet phldrT="[Text]"/>
      <dgm:spPr/>
      <dgm:t>
        <a:bodyPr/>
        <a:lstStyle/>
        <a:p>
          <a:r>
            <a:rPr lang="en-US" dirty="0"/>
            <a:t>GOVERNMENT</a:t>
          </a:r>
        </a:p>
      </dgm:t>
    </dgm:pt>
    <dgm:pt modelId="{7F3A468C-E1A6-4C68-82BF-A41FB51A79E5}" type="parTrans" cxnId="{5DABEB17-8FB5-43B6-8A73-76F43B142ABC}">
      <dgm:prSet/>
      <dgm:spPr/>
      <dgm:t>
        <a:bodyPr/>
        <a:lstStyle/>
        <a:p>
          <a:endParaRPr lang="en-US"/>
        </a:p>
      </dgm:t>
    </dgm:pt>
    <dgm:pt modelId="{A6F84A32-6EA5-4255-8589-A5AE548A8B1E}" type="sibTrans" cxnId="{5DABEB17-8FB5-43B6-8A73-76F43B142ABC}">
      <dgm:prSet/>
      <dgm:spPr/>
      <dgm:t>
        <a:bodyPr/>
        <a:lstStyle/>
        <a:p>
          <a:endParaRPr lang="en-US"/>
        </a:p>
      </dgm:t>
    </dgm:pt>
    <dgm:pt modelId="{97721375-E871-4575-858F-B05FA57B8EB4}">
      <dgm:prSet phldrT="[Text]"/>
      <dgm:spPr/>
      <dgm:t>
        <a:bodyPr/>
        <a:lstStyle/>
        <a:p>
          <a:r>
            <a:rPr lang="en-US" dirty="0"/>
            <a:t>2023 BUDGET</a:t>
          </a:r>
        </a:p>
      </dgm:t>
    </dgm:pt>
    <dgm:pt modelId="{F424060F-58A6-4028-9D71-4973D5AC659A}" type="parTrans" cxnId="{1F32DCFB-18D8-4333-A224-4BFA42FCD930}">
      <dgm:prSet/>
      <dgm:spPr/>
      <dgm:t>
        <a:bodyPr/>
        <a:lstStyle/>
        <a:p>
          <a:endParaRPr lang="en-US"/>
        </a:p>
      </dgm:t>
    </dgm:pt>
    <dgm:pt modelId="{1E4D86E5-1367-44E4-92C8-B560FFAA4E8B}" type="sibTrans" cxnId="{1F32DCFB-18D8-4333-A224-4BFA42FCD930}">
      <dgm:prSet/>
      <dgm:spPr/>
      <dgm:t>
        <a:bodyPr/>
        <a:lstStyle/>
        <a:p>
          <a:endParaRPr lang="en-US"/>
        </a:p>
      </dgm:t>
    </dgm:pt>
    <dgm:pt modelId="{685C62E5-8844-494F-B8C8-CE1952427D4A}">
      <dgm:prSet phldrT="[Text]"/>
      <dgm:spPr/>
      <dgm:t>
        <a:bodyPr/>
        <a:lstStyle/>
        <a:p>
          <a:r>
            <a:rPr lang="en-US" dirty="0"/>
            <a:t>3.88 SQUARE MILES</a:t>
          </a:r>
        </a:p>
      </dgm:t>
    </dgm:pt>
    <dgm:pt modelId="{84BEA071-7EA0-44DB-AF06-3673D75E6181}" type="parTrans" cxnId="{8288B005-E5B9-4045-AAB1-79825F82BF09}">
      <dgm:prSet/>
      <dgm:spPr/>
      <dgm:t>
        <a:bodyPr/>
        <a:lstStyle/>
        <a:p>
          <a:endParaRPr lang="en-US"/>
        </a:p>
      </dgm:t>
    </dgm:pt>
    <dgm:pt modelId="{DFA8C14C-685E-430A-85F9-53A5BB7C212A}" type="sibTrans" cxnId="{8288B005-E5B9-4045-AAB1-79825F82BF09}">
      <dgm:prSet/>
      <dgm:spPr/>
      <dgm:t>
        <a:bodyPr/>
        <a:lstStyle/>
        <a:p>
          <a:endParaRPr lang="en-US"/>
        </a:p>
      </dgm:t>
    </dgm:pt>
    <dgm:pt modelId="{741FC6CD-3EDA-4498-B979-8E610ABFA502}">
      <dgm:prSet phldrT="[Text]"/>
      <dgm:spPr/>
      <dgm:t>
        <a:bodyPr/>
        <a:lstStyle/>
        <a:p>
          <a:r>
            <a:rPr lang="en-US" dirty="0"/>
            <a:t>POPULATION 25,684</a:t>
          </a:r>
        </a:p>
      </dgm:t>
    </dgm:pt>
    <dgm:pt modelId="{4DE6BBC8-1538-4F77-AA45-DBAC300910D6}" type="parTrans" cxnId="{454898CC-0370-4FA6-B647-C4A4A641E7A2}">
      <dgm:prSet/>
      <dgm:spPr/>
      <dgm:t>
        <a:bodyPr/>
        <a:lstStyle/>
        <a:p>
          <a:endParaRPr lang="en-US"/>
        </a:p>
      </dgm:t>
    </dgm:pt>
    <dgm:pt modelId="{4F14A497-AEB8-4D78-8DEE-AEF2294CDD20}" type="sibTrans" cxnId="{454898CC-0370-4FA6-B647-C4A4A641E7A2}">
      <dgm:prSet/>
      <dgm:spPr/>
      <dgm:t>
        <a:bodyPr/>
        <a:lstStyle/>
        <a:p>
          <a:endParaRPr lang="en-US"/>
        </a:p>
      </dgm:t>
    </dgm:pt>
    <dgm:pt modelId="{E0BBA93D-EEEE-4FAC-8060-C2B6C30790A0}">
      <dgm:prSet phldrT="[Text]"/>
      <dgm:spPr/>
      <dgm:t>
        <a:bodyPr/>
        <a:lstStyle/>
        <a:p>
          <a:r>
            <a:rPr lang="en-US" dirty="0"/>
            <a:t>TOTAL VALUATION $3,907,101,600</a:t>
          </a:r>
        </a:p>
      </dgm:t>
    </dgm:pt>
    <dgm:pt modelId="{70172239-ED73-4BB2-A743-03C4646A95D2}" type="parTrans" cxnId="{13C6431B-E5EE-475E-9D2D-D0D0AFBE65DB}">
      <dgm:prSet/>
      <dgm:spPr/>
      <dgm:t>
        <a:bodyPr/>
        <a:lstStyle/>
        <a:p>
          <a:endParaRPr lang="en-US"/>
        </a:p>
      </dgm:t>
    </dgm:pt>
    <dgm:pt modelId="{7B7ED899-8900-4185-BEFB-64D53BDB64A8}" type="sibTrans" cxnId="{13C6431B-E5EE-475E-9D2D-D0D0AFBE65DB}">
      <dgm:prSet/>
      <dgm:spPr/>
      <dgm:t>
        <a:bodyPr/>
        <a:lstStyle/>
        <a:p>
          <a:endParaRPr lang="en-US"/>
        </a:p>
      </dgm:t>
    </dgm:pt>
    <dgm:pt modelId="{D8287B8D-76E5-4263-99D9-ED6EAF7E62F3}">
      <dgm:prSet phldrT="[Text]"/>
      <dgm:spPr/>
      <dgm:t>
        <a:bodyPr/>
        <a:lstStyle/>
        <a:p>
          <a:r>
            <a:rPr lang="en-US" dirty="0"/>
            <a:t>212 FULL TIME EMPLOYEES</a:t>
          </a:r>
        </a:p>
      </dgm:t>
    </dgm:pt>
    <dgm:pt modelId="{4761BFD4-D805-4FD5-A47E-B35CA5333C0E}" type="parTrans" cxnId="{0E86833B-B540-4B5B-808F-76522528DA13}">
      <dgm:prSet/>
      <dgm:spPr/>
      <dgm:t>
        <a:bodyPr/>
        <a:lstStyle/>
        <a:p>
          <a:endParaRPr lang="en-US"/>
        </a:p>
      </dgm:t>
    </dgm:pt>
    <dgm:pt modelId="{12A0B411-3640-4231-BC8B-790155CF8B49}" type="sibTrans" cxnId="{0E86833B-B540-4B5B-808F-76522528DA13}">
      <dgm:prSet/>
      <dgm:spPr/>
      <dgm:t>
        <a:bodyPr/>
        <a:lstStyle/>
        <a:p>
          <a:endParaRPr lang="en-US"/>
        </a:p>
      </dgm:t>
    </dgm:pt>
    <dgm:pt modelId="{5C45EC86-6117-4922-B4CA-2AD98566C5C3}">
      <dgm:prSet phldrT="[Text]"/>
      <dgm:spPr/>
      <dgm:t>
        <a:bodyPr/>
        <a:lstStyle/>
        <a:p>
          <a:r>
            <a:rPr lang="en-US" dirty="0"/>
            <a:t>207 PART TIME EMPLOYEES</a:t>
          </a:r>
        </a:p>
      </dgm:t>
    </dgm:pt>
    <dgm:pt modelId="{903C4929-7CAF-410A-9432-CCA837AFEBD9}" type="parTrans" cxnId="{8FD91491-5F4A-42E9-90F7-00D7C78B84DD}">
      <dgm:prSet/>
      <dgm:spPr/>
      <dgm:t>
        <a:bodyPr/>
        <a:lstStyle/>
        <a:p>
          <a:endParaRPr lang="en-US"/>
        </a:p>
      </dgm:t>
    </dgm:pt>
    <dgm:pt modelId="{9BFD4245-243C-436A-8ED6-C607307D19C6}" type="sibTrans" cxnId="{8FD91491-5F4A-42E9-90F7-00D7C78B84DD}">
      <dgm:prSet/>
      <dgm:spPr/>
      <dgm:t>
        <a:bodyPr/>
        <a:lstStyle/>
        <a:p>
          <a:endParaRPr lang="en-US"/>
        </a:p>
      </dgm:t>
    </dgm:pt>
    <dgm:pt modelId="{6EEB3C1D-93FE-4F39-8DA0-9FF96B6BAEFE}">
      <dgm:prSet phldrT="[Text]"/>
      <dgm:spPr/>
      <dgm:t>
        <a:bodyPr/>
        <a:lstStyle/>
        <a:p>
          <a:endParaRPr lang="en-US" dirty="0"/>
        </a:p>
      </dgm:t>
    </dgm:pt>
    <dgm:pt modelId="{AC0616F3-347E-4D59-877D-FBD567CEDED3}" type="parTrans" cxnId="{484B212E-1833-42B7-B0EA-B8C941B2354D}">
      <dgm:prSet/>
      <dgm:spPr/>
      <dgm:t>
        <a:bodyPr/>
        <a:lstStyle/>
        <a:p>
          <a:endParaRPr lang="en-US"/>
        </a:p>
      </dgm:t>
    </dgm:pt>
    <dgm:pt modelId="{8D31A37E-F935-4E53-9B9B-AE0D0258864F}" type="sibTrans" cxnId="{484B212E-1833-42B7-B0EA-B8C941B2354D}">
      <dgm:prSet/>
      <dgm:spPr/>
      <dgm:t>
        <a:bodyPr/>
        <a:lstStyle/>
        <a:p>
          <a:endParaRPr lang="en-US"/>
        </a:p>
      </dgm:t>
    </dgm:pt>
    <dgm:pt modelId="{72F8DC41-5198-4125-B922-FCFDFCEAB0E0}">
      <dgm:prSet phldrT="[Text]"/>
      <dgm:spPr/>
      <dgm:t>
        <a:bodyPr/>
        <a:lstStyle/>
        <a:p>
          <a:r>
            <a:rPr lang="en-US" dirty="0"/>
            <a:t>$53,588,003.42 BALANCED BUDGET</a:t>
          </a:r>
        </a:p>
      </dgm:t>
    </dgm:pt>
    <dgm:pt modelId="{B6CF6EAD-32BB-453A-9690-8ADB9A84E77E}" type="parTrans" cxnId="{CD1E2303-8F09-43D2-AB4D-CF44CFFEF0DB}">
      <dgm:prSet/>
      <dgm:spPr/>
      <dgm:t>
        <a:bodyPr/>
        <a:lstStyle/>
        <a:p>
          <a:endParaRPr lang="en-US"/>
        </a:p>
      </dgm:t>
    </dgm:pt>
    <dgm:pt modelId="{61C9D5CB-66F2-409F-B248-ABF7E9360A73}" type="sibTrans" cxnId="{CD1E2303-8F09-43D2-AB4D-CF44CFFEF0DB}">
      <dgm:prSet/>
      <dgm:spPr/>
      <dgm:t>
        <a:bodyPr/>
        <a:lstStyle/>
        <a:p>
          <a:endParaRPr lang="en-US"/>
        </a:p>
      </dgm:t>
    </dgm:pt>
    <dgm:pt modelId="{8E6D8F21-D507-4EED-A1E9-6D3A4E5A7422}">
      <dgm:prSet phldrT="[Text]"/>
      <dgm:spPr/>
      <dgm:t>
        <a:bodyPr/>
        <a:lstStyle/>
        <a:p>
          <a:r>
            <a:rPr lang="en-US" dirty="0"/>
            <a:t>INCREASE OF $487,779.92 FROM LAST YEAR</a:t>
          </a:r>
        </a:p>
      </dgm:t>
    </dgm:pt>
    <dgm:pt modelId="{2D9D4440-EA04-401A-9762-9C4BCE940CD5}" type="parTrans" cxnId="{D3C8DCD3-7740-4F8B-AA39-9694D568A818}">
      <dgm:prSet/>
      <dgm:spPr/>
      <dgm:t>
        <a:bodyPr/>
        <a:lstStyle/>
        <a:p>
          <a:endParaRPr lang="en-US"/>
        </a:p>
      </dgm:t>
    </dgm:pt>
    <dgm:pt modelId="{C450B2CC-DCDA-4B47-8E1C-4B1A0340290E}" type="sibTrans" cxnId="{D3C8DCD3-7740-4F8B-AA39-9694D568A818}">
      <dgm:prSet/>
      <dgm:spPr/>
      <dgm:t>
        <a:bodyPr/>
        <a:lstStyle/>
        <a:p>
          <a:endParaRPr lang="en-US"/>
        </a:p>
      </dgm:t>
    </dgm:pt>
    <dgm:pt modelId="{779AC53C-83CB-450B-B2C2-2D595D4EED33}" type="pres">
      <dgm:prSet presAssocID="{6C478ABB-60BF-459D-BA43-FF9F50D56925}" presName="diagram" presStyleCnt="0">
        <dgm:presLayoutVars>
          <dgm:dir/>
          <dgm:animLvl val="lvl"/>
          <dgm:resizeHandles val="exact"/>
        </dgm:presLayoutVars>
      </dgm:prSet>
      <dgm:spPr/>
    </dgm:pt>
    <dgm:pt modelId="{71D7F6DE-9BCE-4F62-AB6F-85283AFF561B}" type="pres">
      <dgm:prSet presAssocID="{5725EF1C-6371-4907-B66E-94C338C33DAF}" presName="compNode" presStyleCnt="0"/>
      <dgm:spPr/>
    </dgm:pt>
    <dgm:pt modelId="{9EC775A5-9622-48D6-927C-6E06D90F8651}" type="pres">
      <dgm:prSet presAssocID="{5725EF1C-6371-4907-B66E-94C338C33DAF}" presName="childRect" presStyleLbl="bgAcc1" presStyleIdx="0" presStyleCnt="3">
        <dgm:presLayoutVars>
          <dgm:bulletEnabled val="1"/>
        </dgm:presLayoutVars>
      </dgm:prSet>
      <dgm:spPr/>
    </dgm:pt>
    <dgm:pt modelId="{7889B02A-D4A1-4660-B882-099B3788A662}" type="pres">
      <dgm:prSet presAssocID="{5725EF1C-6371-4907-B66E-94C338C33DAF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FD284205-21B0-4B00-B82C-076CB0054BC9}" type="pres">
      <dgm:prSet presAssocID="{5725EF1C-6371-4907-B66E-94C338C33DAF}" presName="parentRect" presStyleLbl="alignNode1" presStyleIdx="0" presStyleCnt="3"/>
      <dgm:spPr/>
    </dgm:pt>
    <dgm:pt modelId="{BBB290E2-EAA9-4078-AAC1-650ACD75CDFB}" type="pres">
      <dgm:prSet presAssocID="{5725EF1C-6371-4907-B66E-94C338C33DAF}" presName="adorn" presStyleLbl="fgAccFollowNode1" presStyleIdx="0" presStyleCnt="3"/>
      <dgm:spPr>
        <a:blipFill rotWithShape="1">
          <a:blip xmlns:r="http://schemas.openxmlformats.org/officeDocument/2006/relationships" r:embed="rId1"/>
          <a:srcRect/>
          <a:stretch>
            <a:fillRect l="-51000" r="-51000"/>
          </a:stretch>
        </a:blipFill>
      </dgm:spPr>
    </dgm:pt>
    <dgm:pt modelId="{BAFED64F-B4B6-47CF-BC6D-27F0E929043F}" type="pres">
      <dgm:prSet presAssocID="{E244CAA7-FB68-4E87-B06D-3C2D452BE784}" presName="sibTrans" presStyleLbl="sibTrans2D1" presStyleIdx="0" presStyleCnt="0"/>
      <dgm:spPr/>
    </dgm:pt>
    <dgm:pt modelId="{A45344AA-0538-4F7C-B799-2E6C4A4E5F2B}" type="pres">
      <dgm:prSet presAssocID="{7E2E4383-32D3-4C1B-B112-EA782BD397A9}" presName="compNode" presStyleCnt="0"/>
      <dgm:spPr/>
    </dgm:pt>
    <dgm:pt modelId="{6F477B48-8D9B-4B3B-A83D-69EDC3E5DF47}" type="pres">
      <dgm:prSet presAssocID="{7E2E4383-32D3-4C1B-B112-EA782BD397A9}" presName="childRect" presStyleLbl="bgAcc1" presStyleIdx="1" presStyleCnt="3">
        <dgm:presLayoutVars>
          <dgm:bulletEnabled val="1"/>
        </dgm:presLayoutVars>
      </dgm:prSet>
      <dgm:spPr/>
    </dgm:pt>
    <dgm:pt modelId="{4DF84F39-B726-4972-8049-45446AE55A42}" type="pres">
      <dgm:prSet presAssocID="{7E2E4383-32D3-4C1B-B112-EA782BD397A9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28E39CB7-C11B-4631-BBA9-32ECAB2193B1}" type="pres">
      <dgm:prSet presAssocID="{7E2E4383-32D3-4C1B-B112-EA782BD397A9}" presName="parentRect" presStyleLbl="alignNode1" presStyleIdx="1" presStyleCnt="3"/>
      <dgm:spPr/>
    </dgm:pt>
    <dgm:pt modelId="{EE716D74-6E32-49B3-9ADD-AFDD562872CA}" type="pres">
      <dgm:prSet presAssocID="{7E2E4383-32D3-4C1B-B112-EA782BD397A9}" presName="adorn" presStyleLbl="fgAccFollowNod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0C6444E6-9C6A-4B28-9253-3D9D767F10DE}" type="pres">
      <dgm:prSet presAssocID="{A6F84A32-6EA5-4255-8589-A5AE548A8B1E}" presName="sibTrans" presStyleLbl="sibTrans2D1" presStyleIdx="0" presStyleCnt="0"/>
      <dgm:spPr/>
    </dgm:pt>
    <dgm:pt modelId="{51125A08-8BF5-406A-9C23-7D797984AAC9}" type="pres">
      <dgm:prSet presAssocID="{97721375-E871-4575-858F-B05FA57B8EB4}" presName="compNode" presStyleCnt="0"/>
      <dgm:spPr/>
    </dgm:pt>
    <dgm:pt modelId="{C737697C-DC5A-493C-B55A-35004F49231C}" type="pres">
      <dgm:prSet presAssocID="{97721375-E871-4575-858F-B05FA57B8EB4}" presName="childRect" presStyleLbl="bgAcc1" presStyleIdx="2" presStyleCnt="3">
        <dgm:presLayoutVars>
          <dgm:bulletEnabled val="1"/>
        </dgm:presLayoutVars>
      </dgm:prSet>
      <dgm:spPr/>
    </dgm:pt>
    <dgm:pt modelId="{EB2FD995-29B2-454B-9816-67B54D73B5AA}" type="pres">
      <dgm:prSet presAssocID="{97721375-E871-4575-858F-B05FA57B8EB4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6B385883-9A16-458E-A2D9-30244E2C3416}" type="pres">
      <dgm:prSet presAssocID="{97721375-E871-4575-858F-B05FA57B8EB4}" presName="parentRect" presStyleLbl="alignNode1" presStyleIdx="2" presStyleCnt="3"/>
      <dgm:spPr/>
    </dgm:pt>
    <dgm:pt modelId="{881F0A43-3F83-421B-936B-ED14739A9895}" type="pres">
      <dgm:prSet presAssocID="{97721375-E871-4575-858F-B05FA57B8EB4}" presName="adorn" presStyleLbl="fgAccFollowNode1" presStyleIdx="2" presStyleCnt="3"/>
      <dgm:spPr>
        <a:blipFill rotWithShape="1">
          <a:blip xmlns:r="http://schemas.openxmlformats.org/officeDocument/2006/relationships" r:embed="rId3"/>
          <a:srcRect/>
          <a:stretch>
            <a:fillRect t="-1000" b="-1000"/>
          </a:stretch>
        </a:blipFill>
      </dgm:spPr>
    </dgm:pt>
  </dgm:ptLst>
  <dgm:cxnLst>
    <dgm:cxn modelId="{CD1E2303-8F09-43D2-AB4D-CF44CFFEF0DB}" srcId="{97721375-E871-4575-858F-B05FA57B8EB4}" destId="{72F8DC41-5198-4125-B922-FCFDFCEAB0E0}" srcOrd="0" destOrd="0" parTransId="{B6CF6EAD-32BB-453A-9690-8ADB9A84E77E}" sibTransId="{61C9D5CB-66F2-409F-B248-ABF7E9360A73}"/>
    <dgm:cxn modelId="{8288B005-E5B9-4045-AAB1-79825F82BF09}" srcId="{5725EF1C-6371-4907-B66E-94C338C33DAF}" destId="{685C62E5-8844-494F-B8C8-CE1952427D4A}" srcOrd="0" destOrd="0" parTransId="{84BEA071-7EA0-44DB-AF06-3673D75E6181}" sibTransId="{DFA8C14C-685E-430A-85F9-53A5BB7C212A}"/>
    <dgm:cxn modelId="{F8686715-F529-4A1D-9C53-9D5370121218}" type="presOf" srcId="{7E2E4383-32D3-4C1B-B112-EA782BD397A9}" destId="{28E39CB7-C11B-4631-BBA9-32ECAB2193B1}" srcOrd="1" destOrd="0" presId="urn:microsoft.com/office/officeart/2005/8/layout/bList2"/>
    <dgm:cxn modelId="{5DABEB17-8FB5-43B6-8A73-76F43B142ABC}" srcId="{6C478ABB-60BF-459D-BA43-FF9F50D56925}" destId="{7E2E4383-32D3-4C1B-B112-EA782BD397A9}" srcOrd="1" destOrd="0" parTransId="{7F3A468C-E1A6-4C68-82BF-A41FB51A79E5}" sibTransId="{A6F84A32-6EA5-4255-8589-A5AE548A8B1E}"/>
    <dgm:cxn modelId="{13C6431B-E5EE-475E-9D2D-D0D0AFBE65DB}" srcId="{5725EF1C-6371-4907-B66E-94C338C33DAF}" destId="{E0BBA93D-EEEE-4FAC-8060-C2B6C30790A0}" srcOrd="2" destOrd="0" parTransId="{70172239-ED73-4BB2-A743-03C4646A95D2}" sibTransId="{7B7ED899-8900-4185-BEFB-64D53BDB64A8}"/>
    <dgm:cxn modelId="{5663541F-A5A6-448B-9586-68FFC9F9FD00}" type="presOf" srcId="{6EEB3C1D-93FE-4F39-8DA0-9FF96B6BAEFE}" destId="{6F477B48-8D9B-4B3B-A83D-69EDC3E5DF47}" srcOrd="0" destOrd="2" presId="urn:microsoft.com/office/officeart/2005/8/layout/bList2"/>
    <dgm:cxn modelId="{E2EDC22B-5157-4D5D-8B73-6F379C9A3274}" type="presOf" srcId="{97721375-E871-4575-858F-B05FA57B8EB4}" destId="{EB2FD995-29B2-454B-9816-67B54D73B5AA}" srcOrd="0" destOrd="0" presId="urn:microsoft.com/office/officeart/2005/8/layout/bList2"/>
    <dgm:cxn modelId="{484B212E-1833-42B7-B0EA-B8C941B2354D}" srcId="{7E2E4383-32D3-4C1B-B112-EA782BD397A9}" destId="{6EEB3C1D-93FE-4F39-8DA0-9FF96B6BAEFE}" srcOrd="2" destOrd="0" parTransId="{AC0616F3-347E-4D59-877D-FBD567CEDED3}" sibTransId="{8D31A37E-F935-4E53-9B9B-AE0D0258864F}"/>
    <dgm:cxn modelId="{A7BB6A39-91E4-47E8-9613-0CFBF4019C23}" type="presOf" srcId="{685C62E5-8844-494F-B8C8-CE1952427D4A}" destId="{9EC775A5-9622-48D6-927C-6E06D90F8651}" srcOrd="0" destOrd="0" presId="urn:microsoft.com/office/officeart/2005/8/layout/bList2"/>
    <dgm:cxn modelId="{0E86833B-B540-4B5B-808F-76522528DA13}" srcId="{7E2E4383-32D3-4C1B-B112-EA782BD397A9}" destId="{D8287B8D-76E5-4263-99D9-ED6EAF7E62F3}" srcOrd="0" destOrd="0" parTransId="{4761BFD4-D805-4FD5-A47E-B35CA5333C0E}" sibTransId="{12A0B411-3640-4231-BC8B-790155CF8B49}"/>
    <dgm:cxn modelId="{0D06585F-F672-424B-AC43-378C998F20EE}" type="presOf" srcId="{5C45EC86-6117-4922-B4CA-2AD98566C5C3}" destId="{6F477B48-8D9B-4B3B-A83D-69EDC3E5DF47}" srcOrd="0" destOrd="1" presId="urn:microsoft.com/office/officeart/2005/8/layout/bList2"/>
    <dgm:cxn modelId="{BAAA4465-39E3-404A-A449-18D78550C289}" type="presOf" srcId="{D8287B8D-76E5-4263-99D9-ED6EAF7E62F3}" destId="{6F477B48-8D9B-4B3B-A83D-69EDC3E5DF47}" srcOrd="0" destOrd="0" presId="urn:microsoft.com/office/officeart/2005/8/layout/bList2"/>
    <dgm:cxn modelId="{CFA69245-5B90-4036-B06E-5C508E69DE57}" type="presOf" srcId="{E0BBA93D-EEEE-4FAC-8060-C2B6C30790A0}" destId="{9EC775A5-9622-48D6-927C-6E06D90F8651}" srcOrd="0" destOrd="2" presId="urn:microsoft.com/office/officeart/2005/8/layout/bList2"/>
    <dgm:cxn modelId="{547E8A57-A775-4BEE-A6D0-FF3E36333EFA}" type="presOf" srcId="{97721375-E871-4575-858F-B05FA57B8EB4}" destId="{6B385883-9A16-458E-A2D9-30244E2C3416}" srcOrd="1" destOrd="0" presId="urn:microsoft.com/office/officeart/2005/8/layout/bList2"/>
    <dgm:cxn modelId="{C0428F7A-0540-4270-B6FC-7981CA6641D7}" type="presOf" srcId="{72F8DC41-5198-4125-B922-FCFDFCEAB0E0}" destId="{C737697C-DC5A-493C-B55A-35004F49231C}" srcOrd="0" destOrd="0" presId="urn:microsoft.com/office/officeart/2005/8/layout/bList2"/>
    <dgm:cxn modelId="{CA86D385-3887-4C5B-ABCF-594111795FD9}" type="presOf" srcId="{741FC6CD-3EDA-4498-B979-8E610ABFA502}" destId="{9EC775A5-9622-48D6-927C-6E06D90F8651}" srcOrd="0" destOrd="1" presId="urn:microsoft.com/office/officeart/2005/8/layout/bList2"/>
    <dgm:cxn modelId="{8FD91491-5F4A-42E9-90F7-00D7C78B84DD}" srcId="{7E2E4383-32D3-4C1B-B112-EA782BD397A9}" destId="{5C45EC86-6117-4922-B4CA-2AD98566C5C3}" srcOrd="1" destOrd="0" parTransId="{903C4929-7CAF-410A-9432-CCA837AFEBD9}" sibTransId="{9BFD4245-243C-436A-8ED6-C607307D19C6}"/>
    <dgm:cxn modelId="{BCC3E791-E585-4958-A0F7-BBED21910881}" type="presOf" srcId="{E244CAA7-FB68-4E87-B06D-3C2D452BE784}" destId="{BAFED64F-B4B6-47CF-BC6D-27F0E929043F}" srcOrd="0" destOrd="0" presId="urn:microsoft.com/office/officeart/2005/8/layout/bList2"/>
    <dgm:cxn modelId="{E09DBAAE-C78D-4C83-9120-BABEC60ABE89}" type="presOf" srcId="{5725EF1C-6371-4907-B66E-94C338C33DAF}" destId="{FD284205-21B0-4B00-B82C-076CB0054BC9}" srcOrd="1" destOrd="0" presId="urn:microsoft.com/office/officeart/2005/8/layout/bList2"/>
    <dgm:cxn modelId="{4ACDFDB4-CA80-4D0B-BADA-3FD3E6FD7CA2}" type="presOf" srcId="{8E6D8F21-D507-4EED-A1E9-6D3A4E5A7422}" destId="{C737697C-DC5A-493C-B55A-35004F49231C}" srcOrd="0" destOrd="1" presId="urn:microsoft.com/office/officeart/2005/8/layout/bList2"/>
    <dgm:cxn modelId="{454898CC-0370-4FA6-B647-C4A4A641E7A2}" srcId="{5725EF1C-6371-4907-B66E-94C338C33DAF}" destId="{741FC6CD-3EDA-4498-B979-8E610ABFA502}" srcOrd="1" destOrd="0" parTransId="{4DE6BBC8-1538-4F77-AA45-DBAC300910D6}" sibTransId="{4F14A497-AEB8-4D78-8DEE-AEF2294CDD20}"/>
    <dgm:cxn modelId="{84C742CD-7DAA-4972-8FA5-D8A9375499D6}" type="presOf" srcId="{A6F84A32-6EA5-4255-8589-A5AE548A8B1E}" destId="{0C6444E6-9C6A-4B28-9253-3D9D767F10DE}" srcOrd="0" destOrd="0" presId="urn:microsoft.com/office/officeart/2005/8/layout/bList2"/>
    <dgm:cxn modelId="{F33D11D3-9A98-4B68-81EC-93747C6762D1}" type="presOf" srcId="{5725EF1C-6371-4907-B66E-94C338C33DAF}" destId="{7889B02A-D4A1-4660-B882-099B3788A662}" srcOrd="0" destOrd="0" presId="urn:microsoft.com/office/officeart/2005/8/layout/bList2"/>
    <dgm:cxn modelId="{D3C8DCD3-7740-4F8B-AA39-9694D568A818}" srcId="{97721375-E871-4575-858F-B05FA57B8EB4}" destId="{8E6D8F21-D507-4EED-A1E9-6D3A4E5A7422}" srcOrd="1" destOrd="0" parTransId="{2D9D4440-EA04-401A-9762-9C4BCE940CD5}" sibTransId="{C450B2CC-DCDA-4B47-8E1C-4B1A0340290E}"/>
    <dgm:cxn modelId="{8E4D08D5-72EC-432A-80D2-5E52E2068DD8}" type="presOf" srcId="{6C478ABB-60BF-459D-BA43-FF9F50D56925}" destId="{779AC53C-83CB-450B-B2C2-2D595D4EED33}" srcOrd="0" destOrd="0" presId="urn:microsoft.com/office/officeart/2005/8/layout/bList2"/>
    <dgm:cxn modelId="{4BF9D0E5-8E6F-4020-8003-1C86111F4CEA}" srcId="{6C478ABB-60BF-459D-BA43-FF9F50D56925}" destId="{5725EF1C-6371-4907-B66E-94C338C33DAF}" srcOrd="0" destOrd="0" parTransId="{BF785C67-96C1-400D-B03E-299863CEFFA9}" sibTransId="{E244CAA7-FB68-4E87-B06D-3C2D452BE784}"/>
    <dgm:cxn modelId="{02A915F8-0863-4D0F-8517-F49BEBB27BBB}" type="presOf" srcId="{7E2E4383-32D3-4C1B-B112-EA782BD397A9}" destId="{4DF84F39-B726-4972-8049-45446AE55A42}" srcOrd="0" destOrd="0" presId="urn:microsoft.com/office/officeart/2005/8/layout/bList2"/>
    <dgm:cxn modelId="{1F32DCFB-18D8-4333-A224-4BFA42FCD930}" srcId="{6C478ABB-60BF-459D-BA43-FF9F50D56925}" destId="{97721375-E871-4575-858F-B05FA57B8EB4}" srcOrd="2" destOrd="0" parTransId="{F424060F-58A6-4028-9D71-4973D5AC659A}" sibTransId="{1E4D86E5-1367-44E4-92C8-B560FFAA4E8B}"/>
    <dgm:cxn modelId="{CF87EAEB-3491-47E7-AC0E-BA30B373C5E9}" type="presParOf" srcId="{779AC53C-83CB-450B-B2C2-2D595D4EED33}" destId="{71D7F6DE-9BCE-4F62-AB6F-85283AFF561B}" srcOrd="0" destOrd="0" presId="urn:microsoft.com/office/officeart/2005/8/layout/bList2"/>
    <dgm:cxn modelId="{CF8B4B3F-2B9B-4195-AFDB-57F5DB70F632}" type="presParOf" srcId="{71D7F6DE-9BCE-4F62-AB6F-85283AFF561B}" destId="{9EC775A5-9622-48D6-927C-6E06D90F8651}" srcOrd="0" destOrd="0" presId="urn:microsoft.com/office/officeart/2005/8/layout/bList2"/>
    <dgm:cxn modelId="{C743E38C-56D5-4C18-923B-FE126CCF56C2}" type="presParOf" srcId="{71D7F6DE-9BCE-4F62-AB6F-85283AFF561B}" destId="{7889B02A-D4A1-4660-B882-099B3788A662}" srcOrd="1" destOrd="0" presId="urn:microsoft.com/office/officeart/2005/8/layout/bList2"/>
    <dgm:cxn modelId="{907440A3-73E5-46D2-A75B-FD79C6523A86}" type="presParOf" srcId="{71D7F6DE-9BCE-4F62-AB6F-85283AFF561B}" destId="{FD284205-21B0-4B00-B82C-076CB0054BC9}" srcOrd="2" destOrd="0" presId="urn:microsoft.com/office/officeart/2005/8/layout/bList2"/>
    <dgm:cxn modelId="{6A3609FA-6B68-4AE6-95AA-B6D4547A3082}" type="presParOf" srcId="{71D7F6DE-9BCE-4F62-AB6F-85283AFF561B}" destId="{BBB290E2-EAA9-4078-AAC1-650ACD75CDFB}" srcOrd="3" destOrd="0" presId="urn:microsoft.com/office/officeart/2005/8/layout/bList2"/>
    <dgm:cxn modelId="{573AC9C3-7EC9-4AC8-B46C-74CCAE9D074C}" type="presParOf" srcId="{779AC53C-83CB-450B-B2C2-2D595D4EED33}" destId="{BAFED64F-B4B6-47CF-BC6D-27F0E929043F}" srcOrd="1" destOrd="0" presId="urn:microsoft.com/office/officeart/2005/8/layout/bList2"/>
    <dgm:cxn modelId="{EA83B614-8A33-4106-8F80-71BAE5406FF9}" type="presParOf" srcId="{779AC53C-83CB-450B-B2C2-2D595D4EED33}" destId="{A45344AA-0538-4F7C-B799-2E6C4A4E5F2B}" srcOrd="2" destOrd="0" presId="urn:microsoft.com/office/officeart/2005/8/layout/bList2"/>
    <dgm:cxn modelId="{3A0D661E-158E-4C99-B8D6-E6B9BAA37DEE}" type="presParOf" srcId="{A45344AA-0538-4F7C-B799-2E6C4A4E5F2B}" destId="{6F477B48-8D9B-4B3B-A83D-69EDC3E5DF47}" srcOrd="0" destOrd="0" presId="urn:microsoft.com/office/officeart/2005/8/layout/bList2"/>
    <dgm:cxn modelId="{323B4CB7-9212-413C-90EB-0F6CC17B487F}" type="presParOf" srcId="{A45344AA-0538-4F7C-B799-2E6C4A4E5F2B}" destId="{4DF84F39-B726-4972-8049-45446AE55A42}" srcOrd="1" destOrd="0" presId="urn:microsoft.com/office/officeart/2005/8/layout/bList2"/>
    <dgm:cxn modelId="{33908BEE-E796-449A-8132-D2BD52D4C9CF}" type="presParOf" srcId="{A45344AA-0538-4F7C-B799-2E6C4A4E5F2B}" destId="{28E39CB7-C11B-4631-BBA9-32ECAB2193B1}" srcOrd="2" destOrd="0" presId="urn:microsoft.com/office/officeart/2005/8/layout/bList2"/>
    <dgm:cxn modelId="{AD39353F-FB93-49A8-9EC9-FF5CA0AB4B68}" type="presParOf" srcId="{A45344AA-0538-4F7C-B799-2E6C4A4E5F2B}" destId="{EE716D74-6E32-49B3-9ADD-AFDD562872CA}" srcOrd="3" destOrd="0" presId="urn:microsoft.com/office/officeart/2005/8/layout/bList2"/>
    <dgm:cxn modelId="{59EB70E6-4AA0-48E1-8A83-3212A7586713}" type="presParOf" srcId="{779AC53C-83CB-450B-B2C2-2D595D4EED33}" destId="{0C6444E6-9C6A-4B28-9253-3D9D767F10DE}" srcOrd="3" destOrd="0" presId="urn:microsoft.com/office/officeart/2005/8/layout/bList2"/>
    <dgm:cxn modelId="{30160792-10EA-42A8-A885-7F400EDB67DF}" type="presParOf" srcId="{779AC53C-83CB-450B-B2C2-2D595D4EED33}" destId="{51125A08-8BF5-406A-9C23-7D797984AAC9}" srcOrd="4" destOrd="0" presId="urn:microsoft.com/office/officeart/2005/8/layout/bList2"/>
    <dgm:cxn modelId="{E4508DEC-BC9A-4256-BE0E-6CBE7C5AE56B}" type="presParOf" srcId="{51125A08-8BF5-406A-9C23-7D797984AAC9}" destId="{C737697C-DC5A-493C-B55A-35004F49231C}" srcOrd="0" destOrd="0" presId="urn:microsoft.com/office/officeart/2005/8/layout/bList2"/>
    <dgm:cxn modelId="{C118C3C7-05F9-4D62-B3E6-9E8645F51229}" type="presParOf" srcId="{51125A08-8BF5-406A-9C23-7D797984AAC9}" destId="{EB2FD995-29B2-454B-9816-67B54D73B5AA}" srcOrd="1" destOrd="0" presId="urn:microsoft.com/office/officeart/2005/8/layout/bList2"/>
    <dgm:cxn modelId="{CEF8A790-A4D6-463F-8C0A-4CD1FBD3BE87}" type="presParOf" srcId="{51125A08-8BF5-406A-9C23-7D797984AAC9}" destId="{6B385883-9A16-458E-A2D9-30244E2C3416}" srcOrd="2" destOrd="0" presId="urn:microsoft.com/office/officeart/2005/8/layout/bList2"/>
    <dgm:cxn modelId="{5A01FD66-8A72-4096-BE04-C324CA68DEDF}" type="presParOf" srcId="{51125A08-8BF5-406A-9C23-7D797984AAC9}" destId="{881F0A43-3F83-421B-936B-ED14739A9895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E699331-823F-4C77-9A41-7365B8D3CF51}" type="doc">
      <dgm:prSet loTypeId="urn:microsoft.com/office/officeart/2005/8/layout/vList4" loCatId="pictur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A0EB5AB4-063B-4D73-9854-F77C02C8CEA7}">
      <dgm:prSet phldrT="[Text]"/>
      <dgm:spPr/>
      <dgm:t>
        <a:bodyPr/>
        <a:lstStyle/>
        <a:p>
          <a:r>
            <a:rPr lang="en-US" dirty="0"/>
            <a:t>2022 TAX RATE VS 2023 TAX RATE</a:t>
          </a:r>
        </a:p>
      </dgm:t>
    </dgm:pt>
    <dgm:pt modelId="{3BB748C9-98C7-4D14-AE60-AF108C289D9D}" type="parTrans" cxnId="{835CC940-D218-4A83-A473-C1AD6A89D614}">
      <dgm:prSet/>
      <dgm:spPr/>
      <dgm:t>
        <a:bodyPr/>
        <a:lstStyle/>
        <a:p>
          <a:endParaRPr lang="en-US"/>
        </a:p>
      </dgm:t>
    </dgm:pt>
    <dgm:pt modelId="{4BBA7530-FFA0-48DF-9012-F03EE26B5196}" type="sibTrans" cxnId="{835CC940-D218-4A83-A473-C1AD6A89D614}">
      <dgm:prSet/>
      <dgm:spPr/>
      <dgm:t>
        <a:bodyPr/>
        <a:lstStyle/>
        <a:p>
          <a:endParaRPr lang="en-US"/>
        </a:p>
      </dgm:t>
    </dgm:pt>
    <dgm:pt modelId="{5975F7E8-D4A4-44B4-8FC7-618DC2337C91}">
      <dgm:prSet phldrT="[Text]"/>
      <dgm:spPr/>
      <dgm:t>
        <a:bodyPr/>
        <a:lstStyle/>
        <a:p>
          <a:r>
            <a:rPr lang="en-US" dirty="0"/>
            <a:t>$0.929 (2022 TAX RATE)</a:t>
          </a:r>
        </a:p>
      </dgm:t>
    </dgm:pt>
    <dgm:pt modelId="{2EB998C3-8385-450A-93DC-8DC161F7C6A0}" type="parTrans" cxnId="{31D2DEFE-DF5C-43B3-98DF-8E685A24C033}">
      <dgm:prSet/>
      <dgm:spPr/>
      <dgm:t>
        <a:bodyPr/>
        <a:lstStyle/>
        <a:p>
          <a:endParaRPr lang="en-US"/>
        </a:p>
      </dgm:t>
    </dgm:pt>
    <dgm:pt modelId="{E37CF974-DD40-4EC0-BFA8-41EAF228A03F}" type="sibTrans" cxnId="{31D2DEFE-DF5C-43B3-98DF-8E685A24C033}">
      <dgm:prSet/>
      <dgm:spPr/>
      <dgm:t>
        <a:bodyPr/>
        <a:lstStyle/>
        <a:p>
          <a:endParaRPr lang="en-US"/>
        </a:p>
      </dgm:t>
    </dgm:pt>
    <dgm:pt modelId="{1397BC9A-A721-42A5-8186-C37B3C63AF97}">
      <dgm:prSet phldrT="[Text]"/>
      <dgm:spPr/>
      <dgm:t>
        <a:bodyPr/>
        <a:lstStyle/>
        <a:p>
          <a:r>
            <a:rPr lang="en-US" dirty="0"/>
            <a:t>$0.032 INCREASE (3.4%)</a:t>
          </a:r>
        </a:p>
      </dgm:t>
    </dgm:pt>
    <dgm:pt modelId="{EFBC7CF2-0785-405A-A443-35F8A6187156}" type="parTrans" cxnId="{9C85FAB9-F708-4DBD-B9EE-FD91966D1FD9}">
      <dgm:prSet/>
      <dgm:spPr/>
      <dgm:t>
        <a:bodyPr/>
        <a:lstStyle/>
        <a:p>
          <a:endParaRPr lang="en-US"/>
        </a:p>
      </dgm:t>
    </dgm:pt>
    <dgm:pt modelId="{2CCE6815-064E-49C1-9C91-ED0620DA84CF}" type="sibTrans" cxnId="{9C85FAB9-F708-4DBD-B9EE-FD91966D1FD9}">
      <dgm:prSet/>
      <dgm:spPr/>
      <dgm:t>
        <a:bodyPr/>
        <a:lstStyle/>
        <a:p>
          <a:endParaRPr lang="en-US"/>
        </a:p>
      </dgm:t>
    </dgm:pt>
    <dgm:pt modelId="{539EE4F6-0ED6-44DF-A273-1E06F4F3785B}">
      <dgm:prSet phldrT="[Text]"/>
      <dgm:spPr/>
      <dgm:t>
        <a:bodyPr/>
        <a:lstStyle/>
        <a:p>
          <a:r>
            <a:rPr lang="en-US" dirty="0"/>
            <a:t>AVG ASSESSED HOME $501,500</a:t>
          </a:r>
        </a:p>
      </dgm:t>
    </dgm:pt>
    <dgm:pt modelId="{70ABC628-5989-4ECA-B761-C8A86D3E653E}" type="parTrans" cxnId="{022E77B1-CAD0-419B-AA88-A47A1F832C32}">
      <dgm:prSet/>
      <dgm:spPr/>
      <dgm:t>
        <a:bodyPr/>
        <a:lstStyle/>
        <a:p>
          <a:endParaRPr lang="en-US"/>
        </a:p>
      </dgm:t>
    </dgm:pt>
    <dgm:pt modelId="{1366F56E-2B2A-4578-90DA-D88CE8BB3E87}" type="sibTrans" cxnId="{022E77B1-CAD0-419B-AA88-A47A1F832C32}">
      <dgm:prSet/>
      <dgm:spPr/>
      <dgm:t>
        <a:bodyPr/>
        <a:lstStyle/>
        <a:p>
          <a:endParaRPr lang="en-US"/>
        </a:p>
      </dgm:t>
    </dgm:pt>
    <dgm:pt modelId="{99D82436-80C3-4D7B-8C1F-2E01F42A8634}">
      <dgm:prSet phldrT="[Text]"/>
      <dgm:spPr/>
      <dgm:t>
        <a:bodyPr/>
        <a:lstStyle/>
        <a:p>
          <a:r>
            <a:rPr lang="en-US" dirty="0"/>
            <a:t>2022 $4,658.94 MUNICIPAL PORTION</a:t>
          </a:r>
        </a:p>
      </dgm:t>
    </dgm:pt>
    <dgm:pt modelId="{0DEFB8D4-AE9F-4979-9B0E-CD5FE583909A}" type="parTrans" cxnId="{9439E17F-8E2B-43D3-8D86-17AAE08821D7}">
      <dgm:prSet/>
      <dgm:spPr/>
      <dgm:t>
        <a:bodyPr/>
        <a:lstStyle/>
        <a:p>
          <a:endParaRPr lang="en-US"/>
        </a:p>
      </dgm:t>
    </dgm:pt>
    <dgm:pt modelId="{16878B01-2A3A-4E02-9C8A-F12AEBA20AEF}" type="sibTrans" cxnId="{9439E17F-8E2B-43D3-8D86-17AAE08821D7}">
      <dgm:prSet/>
      <dgm:spPr/>
      <dgm:t>
        <a:bodyPr/>
        <a:lstStyle/>
        <a:p>
          <a:endParaRPr lang="en-US"/>
        </a:p>
      </dgm:t>
    </dgm:pt>
    <dgm:pt modelId="{CEDAFE8C-DFBD-40B3-BA43-5F84F95E6507}">
      <dgm:prSet phldrT="[Text]"/>
      <dgm:spPr/>
      <dgm:t>
        <a:bodyPr/>
        <a:lstStyle/>
        <a:p>
          <a:r>
            <a:rPr lang="en-US" dirty="0"/>
            <a:t>2023 $4,819.42 MUNICIPAL PORTION</a:t>
          </a:r>
        </a:p>
      </dgm:t>
    </dgm:pt>
    <dgm:pt modelId="{9F85117A-740C-47E0-B3B1-D982864A6A23}" type="parTrans" cxnId="{5AFA284C-3753-4794-A3B1-FA2B79A24BB7}">
      <dgm:prSet/>
      <dgm:spPr/>
      <dgm:t>
        <a:bodyPr/>
        <a:lstStyle/>
        <a:p>
          <a:endParaRPr lang="en-US"/>
        </a:p>
      </dgm:t>
    </dgm:pt>
    <dgm:pt modelId="{F5B7F4BF-FC00-4D01-A82D-A7154A484F45}" type="sibTrans" cxnId="{5AFA284C-3753-4794-A3B1-FA2B79A24BB7}">
      <dgm:prSet/>
      <dgm:spPr/>
      <dgm:t>
        <a:bodyPr/>
        <a:lstStyle/>
        <a:p>
          <a:endParaRPr lang="en-US"/>
        </a:p>
      </dgm:t>
    </dgm:pt>
    <dgm:pt modelId="{B5FF1432-8371-46A1-A13C-63941BAC2446}">
      <dgm:prSet phldrT="[Text]"/>
      <dgm:spPr/>
      <dgm:t>
        <a:bodyPr/>
        <a:lstStyle/>
        <a:p>
          <a:r>
            <a:rPr lang="en-US" dirty="0"/>
            <a:t>MUNICIPAL BUDGET IMPACT</a:t>
          </a:r>
        </a:p>
      </dgm:t>
    </dgm:pt>
    <dgm:pt modelId="{4A49B0C4-029A-44E7-AECA-18167B33E7D4}" type="parTrans" cxnId="{0E89A308-FFD3-4EAE-B0FD-59938CA584B1}">
      <dgm:prSet/>
      <dgm:spPr/>
      <dgm:t>
        <a:bodyPr/>
        <a:lstStyle/>
        <a:p>
          <a:endParaRPr lang="en-US"/>
        </a:p>
      </dgm:t>
    </dgm:pt>
    <dgm:pt modelId="{7850C776-746F-4EAD-A020-E286C3A51914}" type="sibTrans" cxnId="{0E89A308-FFD3-4EAE-B0FD-59938CA584B1}">
      <dgm:prSet/>
      <dgm:spPr/>
      <dgm:t>
        <a:bodyPr/>
        <a:lstStyle/>
        <a:p>
          <a:endParaRPr lang="en-US"/>
        </a:p>
      </dgm:t>
    </dgm:pt>
    <dgm:pt modelId="{EE5E7542-EDD4-4EA0-8B64-3C9F4A32799D}">
      <dgm:prSet phldrT="[Text]"/>
      <dgm:spPr/>
      <dgm:t>
        <a:bodyPr/>
        <a:lstStyle/>
        <a:p>
          <a:r>
            <a:rPr lang="en-US" dirty="0"/>
            <a:t>$13.37 MONTHLY INCREASE</a:t>
          </a:r>
        </a:p>
      </dgm:t>
    </dgm:pt>
    <dgm:pt modelId="{D4F28D47-5C68-41C2-A41B-82E06F7A252D}" type="parTrans" cxnId="{D7F7DEB8-3492-45D7-A135-A3E297A49609}">
      <dgm:prSet/>
      <dgm:spPr/>
      <dgm:t>
        <a:bodyPr/>
        <a:lstStyle/>
        <a:p>
          <a:endParaRPr lang="en-US"/>
        </a:p>
      </dgm:t>
    </dgm:pt>
    <dgm:pt modelId="{F0F7613F-C098-40B2-94B0-B699AF4A568E}" type="sibTrans" cxnId="{D7F7DEB8-3492-45D7-A135-A3E297A49609}">
      <dgm:prSet/>
      <dgm:spPr/>
      <dgm:t>
        <a:bodyPr/>
        <a:lstStyle/>
        <a:p>
          <a:endParaRPr lang="en-US"/>
        </a:p>
      </dgm:t>
    </dgm:pt>
    <dgm:pt modelId="{FD8BC64A-DE09-43D4-A28C-DC45F429AC18}">
      <dgm:prSet phldrT="[Text]"/>
      <dgm:spPr/>
      <dgm:t>
        <a:bodyPr/>
        <a:lstStyle/>
        <a:p>
          <a:r>
            <a:rPr lang="en-US" dirty="0"/>
            <a:t>$0.961 (2023 TAX RATE)</a:t>
          </a:r>
        </a:p>
      </dgm:t>
    </dgm:pt>
    <dgm:pt modelId="{DC01C34C-09C5-4E89-8200-2DEE43E33DB2}" type="parTrans" cxnId="{A1030D07-3535-411A-A75F-8030361C3AB7}">
      <dgm:prSet/>
      <dgm:spPr/>
      <dgm:t>
        <a:bodyPr/>
        <a:lstStyle/>
        <a:p>
          <a:endParaRPr lang="en-US"/>
        </a:p>
      </dgm:t>
    </dgm:pt>
    <dgm:pt modelId="{6EA813C1-30F0-41AF-8CEB-093498C503EF}" type="sibTrans" cxnId="{A1030D07-3535-411A-A75F-8030361C3AB7}">
      <dgm:prSet/>
      <dgm:spPr/>
      <dgm:t>
        <a:bodyPr/>
        <a:lstStyle/>
        <a:p>
          <a:endParaRPr lang="en-US"/>
        </a:p>
      </dgm:t>
    </dgm:pt>
    <dgm:pt modelId="{6CA948EC-BD3E-43E9-A82B-CEC131F72CE9}">
      <dgm:prSet phldrT="[Text]"/>
      <dgm:spPr/>
      <dgm:t>
        <a:bodyPr/>
        <a:lstStyle/>
        <a:p>
          <a:r>
            <a:rPr lang="en-US" dirty="0"/>
            <a:t>$160.48 ANNUAL INCREASE</a:t>
          </a:r>
        </a:p>
      </dgm:t>
    </dgm:pt>
    <dgm:pt modelId="{9A4620AE-C13B-4E26-929F-C639B23BDE5A}" type="sibTrans" cxnId="{72E9EC89-4457-42A0-B094-5DCA0293CD47}">
      <dgm:prSet/>
      <dgm:spPr/>
      <dgm:t>
        <a:bodyPr/>
        <a:lstStyle/>
        <a:p>
          <a:endParaRPr lang="en-US"/>
        </a:p>
      </dgm:t>
    </dgm:pt>
    <dgm:pt modelId="{8E83FD36-9416-4BE5-BF5F-7AA45132D972}" type="parTrans" cxnId="{72E9EC89-4457-42A0-B094-5DCA0293CD47}">
      <dgm:prSet/>
      <dgm:spPr/>
      <dgm:t>
        <a:bodyPr/>
        <a:lstStyle/>
        <a:p>
          <a:endParaRPr lang="en-US"/>
        </a:p>
      </dgm:t>
    </dgm:pt>
    <dgm:pt modelId="{946B4B9B-B89C-48A6-A759-457EAF6FB614}" type="pres">
      <dgm:prSet presAssocID="{EE699331-823F-4C77-9A41-7365B8D3CF51}" presName="linear" presStyleCnt="0">
        <dgm:presLayoutVars>
          <dgm:dir/>
          <dgm:resizeHandles val="exact"/>
        </dgm:presLayoutVars>
      </dgm:prSet>
      <dgm:spPr/>
    </dgm:pt>
    <dgm:pt modelId="{9C0B37B0-E702-485B-BA9E-EACC197E99F0}" type="pres">
      <dgm:prSet presAssocID="{A0EB5AB4-063B-4D73-9854-F77C02C8CEA7}" presName="comp" presStyleCnt="0"/>
      <dgm:spPr/>
    </dgm:pt>
    <dgm:pt modelId="{4D8147B9-520E-459F-9EF7-D3E13C56D05B}" type="pres">
      <dgm:prSet presAssocID="{A0EB5AB4-063B-4D73-9854-F77C02C8CEA7}" presName="box" presStyleLbl="node1" presStyleIdx="0" presStyleCnt="3"/>
      <dgm:spPr/>
    </dgm:pt>
    <dgm:pt modelId="{5B900257-69E3-4702-B063-67AE3F0BFA18}" type="pres">
      <dgm:prSet presAssocID="{A0EB5AB4-063B-4D73-9854-F77C02C8CEA7}" presName="img" presStyleLbl="fgImgPlace1" presStyleIdx="0" presStyleCnt="3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" b="-3000"/>
          </a:stretch>
        </a:blipFill>
      </dgm:spPr>
    </dgm:pt>
    <dgm:pt modelId="{BAD3A990-24CA-4459-B27D-914D71D2B3D8}" type="pres">
      <dgm:prSet presAssocID="{A0EB5AB4-063B-4D73-9854-F77C02C8CEA7}" presName="text" presStyleLbl="node1" presStyleIdx="0" presStyleCnt="3">
        <dgm:presLayoutVars>
          <dgm:bulletEnabled val="1"/>
        </dgm:presLayoutVars>
      </dgm:prSet>
      <dgm:spPr/>
    </dgm:pt>
    <dgm:pt modelId="{EA242BF4-EB75-48B3-A8CB-12E9CBC4F65F}" type="pres">
      <dgm:prSet presAssocID="{4BBA7530-FFA0-48DF-9012-F03EE26B5196}" presName="spacer" presStyleCnt="0"/>
      <dgm:spPr/>
    </dgm:pt>
    <dgm:pt modelId="{E373F3F6-0762-4953-8E7C-9F59651371A9}" type="pres">
      <dgm:prSet presAssocID="{539EE4F6-0ED6-44DF-A273-1E06F4F3785B}" presName="comp" presStyleCnt="0"/>
      <dgm:spPr/>
    </dgm:pt>
    <dgm:pt modelId="{70B8E746-ED88-4876-800F-F80FAEDAECD5}" type="pres">
      <dgm:prSet presAssocID="{539EE4F6-0ED6-44DF-A273-1E06F4F3785B}" presName="box" presStyleLbl="node1" presStyleIdx="1" presStyleCnt="3"/>
      <dgm:spPr/>
    </dgm:pt>
    <dgm:pt modelId="{04678D22-DEAB-48E7-84D7-0E87AA357001}" type="pres">
      <dgm:prSet presAssocID="{539EE4F6-0ED6-44DF-A273-1E06F4F3785B}" presName="img" presStyleLbl="fgImgPlace1" presStyleIdx="1" presStyleCnt="3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1000" r="-31000"/>
          </a:stretch>
        </a:blipFill>
      </dgm:spPr>
    </dgm:pt>
    <dgm:pt modelId="{AB536EAA-761B-4F1F-8D23-3A0CA52A60B4}" type="pres">
      <dgm:prSet presAssocID="{539EE4F6-0ED6-44DF-A273-1E06F4F3785B}" presName="text" presStyleLbl="node1" presStyleIdx="1" presStyleCnt="3">
        <dgm:presLayoutVars>
          <dgm:bulletEnabled val="1"/>
        </dgm:presLayoutVars>
      </dgm:prSet>
      <dgm:spPr/>
    </dgm:pt>
    <dgm:pt modelId="{1541F5E3-A419-4270-8C2F-70DB714D35F0}" type="pres">
      <dgm:prSet presAssocID="{1366F56E-2B2A-4578-90DA-D88CE8BB3E87}" presName="spacer" presStyleCnt="0"/>
      <dgm:spPr/>
    </dgm:pt>
    <dgm:pt modelId="{B56CD4B3-C1CC-4F30-8A7E-80934898C267}" type="pres">
      <dgm:prSet presAssocID="{B5FF1432-8371-46A1-A13C-63941BAC2446}" presName="comp" presStyleCnt="0"/>
      <dgm:spPr/>
    </dgm:pt>
    <dgm:pt modelId="{3E897DB8-1A79-4A91-99A9-F6DA1D14D7D1}" type="pres">
      <dgm:prSet presAssocID="{B5FF1432-8371-46A1-A13C-63941BAC2446}" presName="box" presStyleLbl="node1" presStyleIdx="2" presStyleCnt="3"/>
      <dgm:spPr/>
    </dgm:pt>
    <dgm:pt modelId="{CC901E9E-C9C3-46E9-B51E-D394F17660C9}" type="pres">
      <dgm:prSet presAssocID="{B5FF1432-8371-46A1-A13C-63941BAC2446}" presName="img" presStyleLbl="fgImgPlac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</dgm:spPr>
    </dgm:pt>
    <dgm:pt modelId="{FC26AA95-44D0-4BF0-B37F-66CA7178A71C}" type="pres">
      <dgm:prSet presAssocID="{B5FF1432-8371-46A1-A13C-63941BAC2446}" presName="text" presStyleLbl="node1" presStyleIdx="2" presStyleCnt="3">
        <dgm:presLayoutVars>
          <dgm:bulletEnabled val="1"/>
        </dgm:presLayoutVars>
      </dgm:prSet>
      <dgm:spPr/>
    </dgm:pt>
  </dgm:ptLst>
  <dgm:cxnLst>
    <dgm:cxn modelId="{D957A804-87A3-4D3A-96D3-DA4E5C2A5555}" type="presOf" srcId="{A0EB5AB4-063B-4D73-9854-F77C02C8CEA7}" destId="{BAD3A990-24CA-4459-B27D-914D71D2B3D8}" srcOrd="1" destOrd="0" presId="urn:microsoft.com/office/officeart/2005/8/layout/vList4"/>
    <dgm:cxn modelId="{A1030D07-3535-411A-A75F-8030361C3AB7}" srcId="{A0EB5AB4-063B-4D73-9854-F77C02C8CEA7}" destId="{FD8BC64A-DE09-43D4-A28C-DC45F429AC18}" srcOrd="1" destOrd="0" parTransId="{DC01C34C-09C5-4E89-8200-2DEE43E33DB2}" sibTransId="{6EA813C1-30F0-41AF-8CEB-093498C503EF}"/>
    <dgm:cxn modelId="{0E89A308-FFD3-4EAE-B0FD-59938CA584B1}" srcId="{EE699331-823F-4C77-9A41-7365B8D3CF51}" destId="{B5FF1432-8371-46A1-A13C-63941BAC2446}" srcOrd="2" destOrd="0" parTransId="{4A49B0C4-029A-44E7-AECA-18167B33E7D4}" sibTransId="{7850C776-746F-4EAD-A020-E286C3A51914}"/>
    <dgm:cxn modelId="{D225BF08-B59B-48C7-95AF-A67FA5271D4D}" type="presOf" srcId="{EE699331-823F-4C77-9A41-7365B8D3CF51}" destId="{946B4B9B-B89C-48A6-A759-457EAF6FB614}" srcOrd="0" destOrd="0" presId="urn:microsoft.com/office/officeart/2005/8/layout/vList4"/>
    <dgm:cxn modelId="{D67C470A-C951-4AAA-9E94-2D786DDDC3C9}" type="presOf" srcId="{B5FF1432-8371-46A1-A13C-63941BAC2446}" destId="{3E897DB8-1A79-4A91-99A9-F6DA1D14D7D1}" srcOrd="0" destOrd="0" presId="urn:microsoft.com/office/officeart/2005/8/layout/vList4"/>
    <dgm:cxn modelId="{3469032A-C137-457A-9EEB-5ABA489A0F8C}" type="presOf" srcId="{5975F7E8-D4A4-44B4-8FC7-618DC2337C91}" destId="{4D8147B9-520E-459F-9EF7-D3E13C56D05B}" srcOrd="0" destOrd="1" presId="urn:microsoft.com/office/officeart/2005/8/layout/vList4"/>
    <dgm:cxn modelId="{3040902D-F74A-4C8B-AAD9-B27113A75836}" type="presOf" srcId="{99D82436-80C3-4D7B-8C1F-2E01F42A8634}" destId="{AB536EAA-761B-4F1F-8D23-3A0CA52A60B4}" srcOrd="1" destOrd="1" presId="urn:microsoft.com/office/officeart/2005/8/layout/vList4"/>
    <dgm:cxn modelId="{7BEBF035-FC95-490A-A6AE-C9FA9F2F87DC}" type="presOf" srcId="{99D82436-80C3-4D7B-8C1F-2E01F42A8634}" destId="{70B8E746-ED88-4876-800F-F80FAEDAECD5}" srcOrd="0" destOrd="1" presId="urn:microsoft.com/office/officeart/2005/8/layout/vList4"/>
    <dgm:cxn modelId="{835CC940-D218-4A83-A473-C1AD6A89D614}" srcId="{EE699331-823F-4C77-9A41-7365B8D3CF51}" destId="{A0EB5AB4-063B-4D73-9854-F77C02C8CEA7}" srcOrd="0" destOrd="0" parTransId="{3BB748C9-98C7-4D14-AE60-AF108C289D9D}" sibTransId="{4BBA7530-FFA0-48DF-9012-F03EE26B5196}"/>
    <dgm:cxn modelId="{3C526D60-1902-408F-AF9A-5F0C2B39952C}" type="presOf" srcId="{1397BC9A-A721-42A5-8186-C37B3C63AF97}" destId="{4D8147B9-520E-459F-9EF7-D3E13C56D05B}" srcOrd="0" destOrd="3" presId="urn:microsoft.com/office/officeart/2005/8/layout/vList4"/>
    <dgm:cxn modelId="{B3B09E60-44C6-405E-84C9-5BEE065BD238}" type="presOf" srcId="{1397BC9A-A721-42A5-8186-C37B3C63AF97}" destId="{BAD3A990-24CA-4459-B27D-914D71D2B3D8}" srcOrd="1" destOrd="3" presId="urn:microsoft.com/office/officeart/2005/8/layout/vList4"/>
    <dgm:cxn modelId="{A042B260-38AD-402C-83FD-A23D0B88B0A0}" type="presOf" srcId="{B5FF1432-8371-46A1-A13C-63941BAC2446}" destId="{FC26AA95-44D0-4BF0-B37F-66CA7178A71C}" srcOrd="1" destOrd="0" presId="urn:microsoft.com/office/officeart/2005/8/layout/vList4"/>
    <dgm:cxn modelId="{0E4FF564-F3A1-444C-8584-BC2F19531B15}" type="presOf" srcId="{CEDAFE8C-DFBD-40B3-BA43-5F84F95E6507}" destId="{AB536EAA-761B-4F1F-8D23-3A0CA52A60B4}" srcOrd="1" destOrd="2" presId="urn:microsoft.com/office/officeart/2005/8/layout/vList4"/>
    <dgm:cxn modelId="{D6C3A549-EF66-46AA-B462-3516E0BC61F3}" type="presOf" srcId="{EE5E7542-EDD4-4EA0-8B64-3C9F4A32799D}" destId="{3E897DB8-1A79-4A91-99A9-F6DA1D14D7D1}" srcOrd="0" destOrd="2" presId="urn:microsoft.com/office/officeart/2005/8/layout/vList4"/>
    <dgm:cxn modelId="{5AFA284C-3753-4794-A3B1-FA2B79A24BB7}" srcId="{539EE4F6-0ED6-44DF-A273-1E06F4F3785B}" destId="{CEDAFE8C-DFBD-40B3-BA43-5F84F95E6507}" srcOrd="1" destOrd="0" parTransId="{9F85117A-740C-47E0-B3B1-D982864A6A23}" sibTransId="{F5B7F4BF-FC00-4D01-A82D-A7154A484F45}"/>
    <dgm:cxn modelId="{2BA1B67B-959A-4490-B0CB-E6A5E977D1BE}" type="presOf" srcId="{A0EB5AB4-063B-4D73-9854-F77C02C8CEA7}" destId="{4D8147B9-520E-459F-9EF7-D3E13C56D05B}" srcOrd="0" destOrd="0" presId="urn:microsoft.com/office/officeart/2005/8/layout/vList4"/>
    <dgm:cxn modelId="{9439E17F-8E2B-43D3-8D86-17AAE08821D7}" srcId="{539EE4F6-0ED6-44DF-A273-1E06F4F3785B}" destId="{99D82436-80C3-4D7B-8C1F-2E01F42A8634}" srcOrd="0" destOrd="0" parTransId="{0DEFB8D4-AE9F-4979-9B0E-CD5FE583909A}" sibTransId="{16878B01-2A3A-4E02-9C8A-F12AEBA20AEF}"/>
    <dgm:cxn modelId="{72E9EC89-4457-42A0-B094-5DCA0293CD47}" srcId="{B5FF1432-8371-46A1-A13C-63941BAC2446}" destId="{6CA948EC-BD3E-43E9-A82B-CEC131F72CE9}" srcOrd="0" destOrd="0" parTransId="{8E83FD36-9416-4BE5-BF5F-7AA45132D972}" sibTransId="{9A4620AE-C13B-4E26-929F-C639B23BDE5A}"/>
    <dgm:cxn modelId="{7C2CCFAB-1123-42CA-92F5-9BBE7F559ED4}" type="presOf" srcId="{FD8BC64A-DE09-43D4-A28C-DC45F429AC18}" destId="{BAD3A990-24CA-4459-B27D-914D71D2B3D8}" srcOrd="1" destOrd="2" presId="urn:microsoft.com/office/officeart/2005/8/layout/vList4"/>
    <dgm:cxn modelId="{022E77B1-CAD0-419B-AA88-A47A1F832C32}" srcId="{EE699331-823F-4C77-9A41-7365B8D3CF51}" destId="{539EE4F6-0ED6-44DF-A273-1E06F4F3785B}" srcOrd="1" destOrd="0" parTransId="{70ABC628-5989-4ECA-B761-C8A86D3E653E}" sibTransId="{1366F56E-2B2A-4578-90DA-D88CE8BB3E87}"/>
    <dgm:cxn modelId="{D7F7DEB8-3492-45D7-A135-A3E297A49609}" srcId="{B5FF1432-8371-46A1-A13C-63941BAC2446}" destId="{EE5E7542-EDD4-4EA0-8B64-3C9F4A32799D}" srcOrd="1" destOrd="0" parTransId="{D4F28D47-5C68-41C2-A41B-82E06F7A252D}" sibTransId="{F0F7613F-C098-40B2-94B0-B699AF4A568E}"/>
    <dgm:cxn modelId="{0E067BB9-4F12-4F61-8469-D6B762B703DF}" type="presOf" srcId="{CEDAFE8C-DFBD-40B3-BA43-5F84F95E6507}" destId="{70B8E746-ED88-4876-800F-F80FAEDAECD5}" srcOrd="0" destOrd="2" presId="urn:microsoft.com/office/officeart/2005/8/layout/vList4"/>
    <dgm:cxn modelId="{9C85FAB9-F708-4DBD-B9EE-FD91966D1FD9}" srcId="{A0EB5AB4-063B-4D73-9854-F77C02C8CEA7}" destId="{1397BC9A-A721-42A5-8186-C37B3C63AF97}" srcOrd="2" destOrd="0" parTransId="{EFBC7CF2-0785-405A-A443-35F8A6187156}" sibTransId="{2CCE6815-064E-49C1-9C91-ED0620DA84CF}"/>
    <dgm:cxn modelId="{2BE130BB-CBA5-4D0D-AFBC-2F9DA6851293}" type="presOf" srcId="{5975F7E8-D4A4-44B4-8FC7-618DC2337C91}" destId="{BAD3A990-24CA-4459-B27D-914D71D2B3D8}" srcOrd="1" destOrd="1" presId="urn:microsoft.com/office/officeart/2005/8/layout/vList4"/>
    <dgm:cxn modelId="{C5E855BB-A8AD-4D25-9897-551F04F53FFB}" type="presOf" srcId="{6CA948EC-BD3E-43E9-A82B-CEC131F72CE9}" destId="{FC26AA95-44D0-4BF0-B37F-66CA7178A71C}" srcOrd="1" destOrd="1" presId="urn:microsoft.com/office/officeart/2005/8/layout/vList4"/>
    <dgm:cxn modelId="{6D54BFC9-9B9A-4C8A-A848-6CFA83F7263E}" type="presOf" srcId="{539EE4F6-0ED6-44DF-A273-1E06F4F3785B}" destId="{AB536EAA-761B-4F1F-8D23-3A0CA52A60B4}" srcOrd="1" destOrd="0" presId="urn:microsoft.com/office/officeart/2005/8/layout/vList4"/>
    <dgm:cxn modelId="{CEABE4CA-B278-463B-BDDB-EBAB3204E634}" type="presOf" srcId="{539EE4F6-0ED6-44DF-A273-1E06F4F3785B}" destId="{70B8E746-ED88-4876-800F-F80FAEDAECD5}" srcOrd="0" destOrd="0" presId="urn:microsoft.com/office/officeart/2005/8/layout/vList4"/>
    <dgm:cxn modelId="{43C257D3-4489-4849-93E7-FC2EF5F118B8}" type="presOf" srcId="{FD8BC64A-DE09-43D4-A28C-DC45F429AC18}" destId="{4D8147B9-520E-459F-9EF7-D3E13C56D05B}" srcOrd="0" destOrd="2" presId="urn:microsoft.com/office/officeart/2005/8/layout/vList4"/>
    <dgm:cxn modelId="{FFB566EF-09B5-4FD7-AB02-9FE034D86A32}" type="presOf" srcId="{6CA948EC-BD3E-43E9-A82B-CEC131F72CE9}" destId="{3E897DB8-1A79-4A91-99A9-F6DA1D14D7D1}" srcOrd="0" destOrd="1" presId="urn:microsoft.com/office/officeart/2005/8/layout/vList4"/>
    <dgm:cxn modelId="{31D2DEFE-DF5C-43B3-98DF-8E685A24C033}" srcId="{A0EB5AB4-063B-4D73-9854-F77C02C8CEA7}" destId="{5975F7E8-D4A4-44B4-8FC7-618DC2337C91}" srcOrd="0" destOrd="0" parTransId="{2EB998C3-8385-450A-93DC-8DC161F7C6A0}" sibTransId="{E37CF974-DD40-4EC0-BFA8-41EAF228A03F}"/>
    <dgm:cxn modelId="{C157B1FF-18BD-44D3-A2BE-9F61F86A3290}" type="presOf" srcId="{EE5E7542-EDD4-4EA0-8B64-3C9F4A32799D}" destId="{FC26AA95-44D0-4BF0-B37F-66CA7178A71C}" srcOrd="1" destOrd="2" presId="urn:microsoft.com/office/officeart/2005/8/layout/vList4"/>
    <dgm:cxn modelId="{2794B4F7-9F47-4048-B48B-8E6E42D355F1}" type="presParOf" srcId="{946B4B9B-B89C-48A6-A759-457EAF6FB614}" destId="{9C0B37B0-E702-485B-BA9E-EACC197E99F0}" srcOrd="0" destOrd="0" presId="urn:microsoft.com/office/officeart/2005/8/layout/vList4"/>
    <dgm:cxn modelId="{484EB5F1-B03B-4C60-9FBC-CBE679EF6FBB}" type="presParOf" srcId="{9C0B37B0-E702-485B-BA9E-EACC197E99F0}" destId="{4D8147B9-520E-459F-9EF7-D3E13C56D05B}" srcOrd="0" destOrd="0" presId="urn:microsoft.com/office/officeart/2005/8/layout/vList4"/>
    <dgm:cxn modelId="{59745EB1-678C-458F-B354-AD6DCAFF0C82}" type="presParOf" srcId="{9C0B37B0-E702-485B-BA9E-EACC197E99F0}" destId="{5B900257-69E3-4702-B063-67AE3F0BFA18}" srcOrd="1" destOrd="0" presId="urn:microsoft.com/office/officeart/2005/8/layout/vList4"/>
    <dgm:cxn modelId="{3FF11971-8F6C-45EE-A673-4642DAA38BAA}" type="presParOf" srcId="{9C0B37B0-E702-485B-BA9E-EACC197E99F0}" destId="{BAD3A990-24CA-4459-B27D-914D71D2B3D8}" srcOrd="2" destOrd="0" presId="urn:microsoft.com/office/officeart/2005/8/layout/vList4"/>
    <dgm:cxn modelId="{51018A2F-3AEF-41DD-9B41-18FCB18FDA67}" type="presParOf" srcId="{946B4B9B-B89C-48A6-A759-457EAF6FB614}" destId="{EA242BF4-EB75-48B3-A8CB-12E9CBC4F65F}" srcOrd="1" destOrd="0" presId="urn:microsoft.com/office/officeart/2005/8/layout/vList4"/>
    <dgm:cxn modelId="{FE9EBABA-BDA3-4AAB-955E-74C6E1771E6B}" type="presParOf" srcId="{946B4B9B-B89C-48A6-A759-457EAF6FB614}" destId="{E373F3F6-0762-4953-8E7C-9F59651371A9}" srcOrd="2" destOrd="0" presId="urn:microsoft.com/office/officeart/2005/8/layout/vList4"/>
    <dgm:cxn modelId="{61CF155F-1EB1-4467-8398-CB0E8436C24F}" type="presParOf" srcId="{E373F3F6-0762-4953-8E7C-9F59651371A9}" destId="{70B8E746-ED88-4876-800F-F80FAEDAECD5}" srcOrd="0" destOrd="0" presId="urn:microsoft.com/office/officeart/2005/8/layout/vList4"/>
    <dgm:cxn modelId="{7A9518C9-F57D-44E3-A93A-D31552F0D5FA}" type="presParOf" srcId="{E373F3F6-0762-4953-8E7C-9F59651371A9}" destId="{04678D22-DEAB-48E7-84D7-0E87AA357001}" srcOrd="1" destOrd="0" presId="urn:microsoft.com/office/officeart/2005/8/layout/vList4"/>
    <dgm:cxn modelId="{341086BF-D9F0-4FA1-9015-868AF4D729AC}" type="presParOf" srcId="{E373F3F6-0762-4953-8E7C-9F59651371A9}" destId="{AB536EAA-761B-4F1F-8D23-3A0CA52A60B4}" srcOrd="2" destOrd="0" presId="urn:microsoft.com/office/officeart/2005/8/layout/vList4"/>
    <dgm:cxn modelId="{07B5386F-CCB7-47C6-8EA4-8E9BC5BB109E}" type="presParOf" srcId="{946B4B9B-B89C-48A6-A759-457EAF6FB614}" destId="{1541F5E3-A419-4270-8C2F-70DB714D35F0}" srcOrd="3" destOrd="0" presId="urn:microsoft.com/office/officeart/2005/8/layout/vList4"/>
    <dgm:cxn modelId="{44838541-9F2A-4169-BD9F-848240C6E3A3}" type="presParOf" srcId="{946B4B9B-B89C-48A6-A759-457EAF6FB614}" destId="{B56CD4B3-C1CC-4F30-8A7E-80934898C267}" srcOrd="4" destOrd="0" presId="urn:microsoft.com/office/officeart/2005/8/layout/vList4"/>
    <dgm:cxn modelId="{FB8003B0-FEEA-425D-904D-5D4602D9010E}" type="presParOf" srcId="{B56CD4B3-C1CC-4F30-8A7E-80934898C267}" destId="{3E897DB8-1A79-4A91-99A9-F6DA1D14D7D1}" srcOrd="0" destOrd="0" presId="urn:microsoft.com/office/officeart/2005/8/layout/vList4"/>
    <dgm:cxn modelId="{F7D323B3-E296-4E3B-82B0-6D42E9D1A477}" type="presParOf" srcId="{B56CD4B3-C1CC-4F30-8A7E-80934898C267}" destId="{CC901E9E-C9C3-46E9-B51E-D394F17660C9}" srcOrd="1" destOrd="0" presId="urn:microsoft.com/office/officeart/2005/8/layout/vList4"/>
    <dgm:cxn modelId="{04ADA672-1D6E-43AE-960F-D102A74E8CEB}" type="presParOf" srcId="{B56CD4B3-C1CC-4F30-8A7E-80934898C267}" destId="{FC26AA95-44D0-4BF0-B37F-66CA7178A71C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04290EF-4A67-4B28-B457-ACEB06E736B2}" type="doc">
      <dgm:prSet loTypeId="urn:microsoft.com/office/officeart/2005/8/layout/hList2" loCatId="picture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9889C31E-468E-428A-B516-EAB821D02CA1}">
      <dgm:prSet phldrT="[Text]"/>
      <dgm:spPr/>
      <dgm:t>
        <a:bodyPr/>
        <a:lstStyle/>
        <a:p>
          <a:r>
            <a:rPr lang="en-US" dirty="0"/>
            <a:t>MUNICIPAL</a:t>
          </a:r>
        </a:p>
      </dgm:t>
    </dgm:pt>
    <dgm:pt modelId="{B45FE472-D54E-4ADF-9A0C-585FBE7A8C54}" type="parTrans" cxnId="{A35838CF-E434-49F9-8F9C-2156FEEF7C0B}">
      <dgm:prSet/>
      <dgm:spPr/>
      <dgm:t>
        <a:bodyPr/>
        <a:lstStyle/>
        <a:p>
          <a:endParaRPr lang="en-US"/>
        </a:p>
      </dgm:t>
    </dgm:pt>
    <dgm:pt modelId="{F0924708-4C23-4C29-AB18-E209981D58BD}" type="sibTrans" cxnId="{A35838CF-E434-49F9-8F9C-2156FEEF7C0B}">
      <dgm:prSet/>
      <dgm:spPr/>
      <dgm:t>
        <a:bodyPr/>
        <a:lstStyle/>
        <a:p>
          <a:endParaRPr lang="en-US"/>
        </a:p>
      </dgm:t>
    </dgm:pt>
    <dgm:pt modelId="{3378E97D-F956-4DD2-A833-7B7BEB5B87DA}">
      <dgm:prSet phldrT="[Text]"/>
      <dgm:spPr/>
      <dgm:t>
        <a:bodyPr/>
        <a:lstStyle/>
        <a:p>
          <a:r>
            <a:rPr lang="en-US" dirty="0"/>
            <a:t>MUNICIPAL TAX INCREASE $160.48</a:t>
          </a:r>
        </a:p>
      </dgm:t>
    </dgm:pt>
    <dgm:pt modelId="{542C2BCA-C03B-4113-9359-3C0B63AB3851}" type="parTrans" cxnId="{881C5F5B-3C80-430A-A937-B0AE14DFA659}">
      <dgm:prSet/>
      <dgm:spPr/>
      <dgm:t>
        <a:bodyPr/>
        <a:lstStyle/>
        <a:p>
          <a:endParaRPr lang="en-US"/>
        </a:p>
      </dgm:t>
    </dgm:pt>
    <dgm:pt modelId="{EE3A5A39-AC03-456F-B795-8AE7C855886B}" type="sibTrans" cxnId="{881C5F5B-3C80-430A-A937-B0AE14DFA659}">
      <dgm:prSet/>
      <dgm:spPr/>
      <dgm:t>
        <a:bodyPr/>
        <a:lstStyle/>
        <a:p>
          <a:endParaRPr lang="en-US"/>
        </a:p>
      </dgm:t>
    </dgm:pt>
    <dgm:pt modelId="{12F7FC70-02D1-4A24-993A-19F7247ED2BF}">
      <dgm:prSet phldrT="[Text]"/>
      <dgm:spPr/>
      <dgm:t>
        <a:bodyPr/>
        <a:lstStyle/>
        <a:p>
          <a:r>
            <a:rPr lang="en-US" dirty="0"/>
            <a:t>STATUTORY LIBRARY TAX INCREASE  $20.06</a:t>
          </a:r>
        </a:p>
      </dgm:t>
    </dgm:pt>
    <dgm:pt modelId="{EFB281DF-34CB-46DC-97B2-8244F6920222}" type="parTrans" cxnId="{9ED2138B-56BC-4EA8-8CE9-58C39C79F945}">
      <dgm:prSet/>
      <dgm:spPr/>
      <dgm:t>
        <a:bodyPr/>
        <a:lstStyle/>
        <a:p>
          <a:endParaRPr lang="en-US"/>
        </a:p>
      </dgm:t>
    </dgm:pt>
    <dgm:pt modelId="{C116F476-7A4B-48C6-84ED-33E7C8675AFD}" type="sibTrans" cxnId="{9ED2138B-56BC-4EA8-8CE9-58C39C79F945}">
      <dgm:prSet/>
      <dgm:spPr/>
      <dgm:t>
        <a:bodyPr/>
        <a:lstStyle/>
        <a:p>
          <a:endParaRPr lang="en-US"/>
        </a:p>
      </dgm:t>
    </dgm:pt>
    <dgm:pt modelId="{F712A63D-4136-4712-9695-125346963735}">
      <dgm:prSet phldrT="[Text]"/>
      <dgm:spPr/>
      <dgm:t>
        <a:bodyPr/>
        <a:lstStyle/>
        <a:p>
          <a:r>
            <a:rPr lang="en-US" dirty="0"/>
            <a:t>COUNTY</a:t>
          </a:r>
        </a:p>
      </dgm:t>
    </dgm:pt>
    <dgm:pt modelId="{B6054502-64E4-44BF-9588-69AC88B8240A}" type="parTrans" cxnId="{0819BCA6-58A4-4285-ACC0-BF8A32BA2458}">
      <dgm:prSet/>
      <dgm:spPr/>
      <dgm:t>
        <a:bodyPr/>
        <a:lstStyle/>
        <a:p>
          <a:endParaRPr lang="en-US"/>
        </a:p>
      </dgm:t>
    </dgm:pt>
    <dgm:pt modelId="{65F0F0AE-B896-47A1-A87A-3AA26151EA19}" type="sibTrans" cxnId="{0819BCA6-58A4-4285-ACC0-BF8A32BA2458}">
      <dgm:prSet/>
      <dgm:spPr/>
      <dgm:t>
        <a:bodyPr/>
        <a:lstStyle/>
        <a:p>
          <a:endParaRPr lang="en-US"/>
        </a:p>
      </dgm:t>
    </dgm:pt>
    <dgm:pt modelId="{29AB657C-0D34-4B56-9E0C-2BA8E6B8BB68}">
      <dgm:prSet phldrT="[Text]"/>
      <dgm:spPr/>
      <dgm:t>
        <a:bodyPr/>
        <a:lstStyle/>
        <a:p>
          <a:r>
            <a:rPr lang="en-US" dirty="0"/>
            <a:t>COUNTY TAX INCREASE $30.09</a:t>
          </a:r>
        </a:p>
      </dgm:t>
    </dgm:pt>
    <dgm:pt modelId="{9ACFB6FC-BFB4-4AB5-9615-122B9DEA7932}" type="parTrans" cxnId="{00A6A0B4-EDD3-40FE-B33D-902B9929CD6A}">
      <dgm:prSet/>
      <dgm:spPr/>
      <dgm:t>
        <a:bodyPr/>
        <a:lstStyle/>
        <a:p>
          <a:endParaRPr lang="en-US"/>
        </a:p>
      </dgm:t>
    </dgm:pt>
    <dgm:pt modelId="{3CC5B23D-70A8-4E68-ACAE-388936BC8703}" type="sibTrans" cxnId="{00A6A0B4-EDD3-40FE-B33D-902B9929CD6A}">
      <dgm:prSet/>
      <dgm:spPr/>
      <dgm:t>
        <a:bodyPr/>
        <a:lstStyle/>
        <a:p>
          <a:endParaRPr lang="en-US"/>
        </a:p>
      </dgm:t>
    </dgm:pt>
    <dgm:pt modelId="{0385F10C-ECD4-42AE-831A-C1A97E853F67}">
      <dgm:prSet phldrT="[Text]"/>
      <dgm:spPr/>
      <dgm:t>
        <a:bodyPr/>
        <a:lstStyle/>
        <a:p>
          <a:r>
            <a:rPr lang="en-US" dirty="0"/>
            <a:t>COUNTY OPEN SPACE TAX INCREASE $5.02</a:t>
          </a:r>
        </a:p>
      </dgm:t>
    </dgm:pt>
    <dgm:pt modelId="{2EEA16D5-C832-4DE8-BAA0-2DEE54E11EE4}" type="parTrans" cxnId="{3F3FA7C4-AAB0-4335-B797-E2EA5EA961E6}">
      <dgm:prSet/>
      <dgm:spPr/>
      <dgm:t>
        <a:bodyPr/>
        <a:lstStyle/>
        <a:p>
          <a:endParaRPr lang="en-US"/>
        </a:p>
      </dgm:t>
    </dgm:pt>
    <dgm:pt modelId="{67611CD9-0943-4EA9-88CE-674B579581B7}" type="sibTrans" cxnId="{3F3FA7C4-AAB0-4335-B797-E2EA5EA961E6}">
      <dgm:prSet/>
      <dgm:spPr/>
      <dgm:t>
        <a:bodyPr/>
        <a:lstStyle/>
        <a:p>
          <a:endParaRPr lang="en-US"/>
        </a:p>
      </dgm:t>
    </dgm:pt>
    <dgm:pt modelId="{B987BD13-1F89-4CB7-BA6B-962479DC8195}">
      <dgm:prSet phldrT="[Text]"/>
      <dgm:spPr/>
      <dgm:t>
        <a:bodyPr/>
        <a:lstStyle/>
        <a:p>
          <a:r>
            <a:rPr lang="en-US" dirty="0"/>
            <a:t>SCHOOLS</a:t>
          </a:r>
        </a:p>
      </dgm:t>
    </dgm:pt>
    <dgm:pt modelId="{F4F197CB-61B7-4152-AC3A-B0BC29108D06}" type="parTrans" cxnId="{6624E9E7-6991-4817-8B44-5F70F181644E}">
      <dgm:prSet/>
      <dgm:spPr/>
      <dgm:t>
        <a:bodyPr/>
        <a:lstStyle/>
        <a:p>
          <a:endParaRPr lang="en-US"/>
        </a:p>
      </dgm:t>
    </dgm:pt>
    <dgm:pt modelId="{4132DC48-248E-4ABC-861E-125E26E0FAEE}" type="sibTrans" cxnId="{6624E9E7-6991-4817-8B44-5F70F181644E}">
      <dgm:prSet/>
      <dgm:spPr/>
      <dgm:t>
        <a:bodyPr/>
        <a:lstStyle/>
        <a:p>
          <a:endParaRPr lang="en-US"/>
        </a:p>
      </dgm:t>
    </dgm:pt>
    <dgm:pt modelId="{9164341A-8328-4A01-8C8A-4BF0A4D7888C}">
      <dgm:prSet phldrT="[Text]"/>
      <dgm:spPr/>
      <dgm:t>
        <a:bodyPr/>
        <a:lstStyle/>
        <a:p>
          <a:r>
            <a:rPr lang="en-US" dirty="0"/>
            <a:t>SCHOOL DISTRICT TAX INCREASE $245.73</a:t>
          </a:r>
        </a:p>
      </dgm:t>
    </dgm:pt>
    <dgm:pt modelId="{E0AD9916-4A93-4636-9AE4-13687EF5552A}" type="parTrans" cxnId="{41DA65D0-B909-4CB9-8094-CF8CBB56F1B6}">
      <dgm:prSet/>
      <dgm:spPr/>
      <dgm:t>
        <a:bodyPr/>
        <a:lstStyle/>
        <a:p>
          <a:endParaRPr lang="en-US"/>
        </a:p>
      </dgm:t>
    </dgm:pt>
    <dgm:pt modelId="{11554120-66CC-414A-9AD8-FF4C1557BFA7}" type="sibTrans" cxnId="{41DA65D0-B909-4CB9-8094-CF8CBB56F1B6}">
      <dgm:prSet/>
      <dgm:spPr/>
      <dgm:t>
        <a:bodyPr/>
        <a:lstStyle/>
        <a:p>
          <a:endParaRPr lang="en-US"/>
        </a:p>
      </dgm:t>
    </dgm:pt>
    <dgm:pt modelId="{53C7188B-2405-459D-9EF9-EE210AC14A03}">
      <dgm:prSet phldrT="[Text]"/>
      <dgm:spPr/>
      <dgm:t>
        <a:bodyPr/>
        <a:lstStyle/>
        <a:p>
          <a:r>
            <a:rPr lang="en-US" dirty="0">
              <a:solidFill>
                <a:schemeClr val="accent1">
                  <a:lumMod val="50000"/>
                </a:schemeClr>
              </a:solidFill>
            </a:rPr>
            <a:t>TOTAL ANNUAL INCREASE $461.3</a:t>
          </a:r>
        </a:p>
      </dgm:t>
    </dgm:pt>
    <dgm:pt modelId="{EA30031C-2203-4F28-BE7C-426E44F31129}" type="parTrans" cxnId="{04833CE5-95ED-4841-8F08-C945B6A76627}">
      <dgm:prSet/>
      <dgm:spPr/>
      <dgm:t>
        <a:bodyPr/>
        <a:lstStyle/>
        <a:p>
          <a:endParaRPr lang="en-US"/>
        </a:p>
      </dgm:t>
    </dgm:pt>
    <dgm:pt modelId="{866FC82E-2FDB-4853-913A-BDEB0CC8AEDC}" type="sibTrans" cxnId="{04833CE5-95ED-4841-8F08-C945B6A76627}">
      <dgm:prSet/>
      <dgm:spPr/>
      <dgm:t>
        <a:bodyPr/>
        <a:lstStyle/>
        <a:p>
          <a:endParaRPr lang="en-US"/>
        </a:p>
      </dgm:t>
    </dgm:pt>
    <dgm:pt modelId="{3C537198-F09F-4083-9949-3B2692AF21E0}">
      <dgm:prSet phldrT="[Text]"/>
      <dgm:spPr/>
      <dgm:t>
        <a:bodyPr/>
        <a:lstStyle/>
        <a:p>
          <a:r>
            <a:rPr lang="en-US" dirty="0"/>
            <a:t>OPEN SPACE TAX INCREASE $0</a:t>
          </a:r>
        </a:p>
      </dgm:t>
    </dgm:pt>
    <dgm:pt modelId="{6E4D22E8-CEAE-404B-B46A-4C717137DCBE}" type="parTrans" cxnId="{BD7FE0EC-106C-40F4-8238-F343A8B882F9}">
      <dgm:prSet/>
      <dgm:spPr/>
      <dgm:t>
        <a:bodyPr/>
        <a:lstStyle/>
        <a:p>
          <a:endParaRPr lang="en-US"/>
        </a:p>
      </dgm:t>
    </dgm:pt>
    <dgm:pt modelId="{73A317F0-53AA-403B-88AE-54C6FC8F1ECD}" type="sibTrans" cxnId="{BD7FE0EC-106C-40F4-8238-F343A8B882F9}">
      <dgm:prSet/>
      <dgm:spPr/>
      <dgm:t>
        <a:bodyPr/>
        <a:lstStyle/>
        <a:p>
          <a:endParaRPr lang="en-US"/>
        </a:p>
      </dgm:t>
    </dgm:pt>
    <dgm:pt modelId="{E7995F5E-5DD3-439E-AEAE-4C0D6D524EFA}">
      <dgm:prSet phldrT="[Text]"/>
      <dgm:spPr/>
      <dgm:t>
        <a:bodyPr/>
        <a:lstStyle/>
        <a:p>
          <a:r>
            <a:rPr lang="en-US" dirty="0"/>
            <a:t>TOTAL TAX BILL</a:t>
          </a:r>
        </a:p>
      </dgm:t>
    </dgm:pt>
    <dgm:pt modelId="{CEAA6F44-191E-4EE1-8DED-5B213313755B}" type="parTrans" cxnId="{269A54DA-B04F-4CC4-B455-44A6C77C727F}">
      <dgm:prSet/>
      <dgm:spPr/>
      <dgm:t>
        <a:bodyPr/>
        <a:lstStyle/>
        <a:p>
          <a:endParaRPr lang="en-US"/>
        </a:p>
      </dgm:t>
    </dgm:pt>
    <dgm:pt modelId="{5F5F89CE-9369-4458-89D5-D376C86E2D37}" type="sibTrans" cxnId="{269A54DA-B04F-4CC4-B455-44A6C77C727F}">
      <dgm:prSet/>
      <dgm:spPr/>
      <dgm:t>
        <a:bodyPr/>
        <a:lstStyle/>
        <a:p>
          <a:endParaRPr lang="en-US"/>
        </a:p>
      </dgm:t>
    </dgm:pt>
    <dgm:pt modelId="{200D61FD-286F-4596-B8D8-BC611C1FE330}">
      <dgm:prSet phldrT="[Text]"/>
      <dgm:spPr/>
      <dgm:t>
        <a:bodyPr/>
        <a:lstStyle/>
        <a:p>
          <a:endParaRPr lang="en-US" dirty="0"/>
        </a:p>
      </dgm:t>
    </dgm:pt>
    <dgm:pt modelId="{8CBD6A80-FE6B-4445-A1DC-F20B5A24BFA5}" type="parTrans" cxnId="{8C22F798-BE12-4FCC-8AC9-F87B0A5CAB37}">
      <dgm:prSet/>
      <dgm:spPr/>
      <dgm:t>
        <a:bodyPr/>
        <a:lstStyle/>
        <a:p>
          <a:endParaRPr lang="en-US"/>
        </a:p>
      </dgm:t>
    </dgm:pt>
    <dgm:pt modelId="{DABDFAAD-2396-41B2-86C8-DC88DD5287E9}" type="sibTrans" cxnId="{8C22F798-BE12-4FCC-8AC9-F87B0A5CAB37}">
      <dgm:prSet/>
      <dgm:spPr/>
      <dgm:t>
        <a:bodyPr/>
        <a:lstStyle/>
        <a:p>
          <a:endParaRPr lang="en-US"/>
        </a:p>
      </dgm:t>
    </dgm:pt>
    <dgm:pt modelId="{3A335B80-5419-4222-887D-B72324CED5F1}">
      <dgm:prSet phldrT="[Text]"/>
      <dgm:spPr/>
      <dgm:t>
        <a:bodyPr/>
        <a:lstStyle/>
        <a:p>
          <a:endParaRPr lang="en-US" dirty="0"/>
        </a:p>
      </dgm:t>
    </dgm:pt>
    <dgm:pt modelId="{0FA0482E-D307-44C5-9351-B2DEFEFC9B6A}" type="parTrans" cxnId="{76E506C2-0436-495E-809E-C8A2E01822B3}">
      <dgm:prSet/>
      <dgm:spPr/>
      <dgm:t>
        <a:bodyPr/>
        <a:lstStyle/>
        <a:p>
          <a:endParaRPr lang="en-US"/>
        </a:p>
      </dgm:t>
    </dgm:pt>
    <dgm:pt modelId="{8997877C-9501-4514-8A2C-B333CD34AD38}" type="sibTrans" cxnId="{76E506C2-0436-495E-809E-C8A2E01822B3}">
      <dgm:prSet/>
      <dgm:spPr/>
      <dgm:t>
        <a:bodyPr/>
        <a:lstStyle/>
        <a:p>
          <a:endParaRPr lang="en-US"/>
        </a:p>
      </dgm:t>
    </dgm:pt>
    <dgm:pt modelId="{7DECD3A1-CB5D-47B2-B17D-DA6FF4E2B340}">
      <dgm:prSet phldrT="[Text]"/>
      <dgm:spPr/>
      <dgm:t>
        <a:bodyPr/>
        <a:lstStyle/>
        <a:p>
          <a:endParaRPr lang="en-US" dirty="0"/>
        </a:p>
      </dgm:t>
    </dgm:pt>
    <dgm:pt modelId="{64E7BE0E-7529-4BC7-A78A-1D53E74DDF08}" type="parTrans" cxnId="{5DBA16A6-32AB-4E4D-A21A-6CB184080DAA}">
      <dgm:prSet/>
      <dgm:spPr/>
      <dgm:t>
        <a:bodyPr/>
        <a:lstStyle/>
        <a:p>
          <a:endParaRPr lang="en-US"/>
        </a:p>
      </dgm:t>
    </dgm:pt>
    <dgm:pt modelId="{E0023BA6-3356-4E7F-991B-861FA7CAAAB6}" type="sibTrans" cxnId="{5DBA16A6-32AB-4E4D-A21A-6CB184080DAA}">
      <dgm:prSet/>
      <dgm:spPr/>
      <dgm:t>
        <a:bodyPr/>
        <a:lstStyle/>
        <a:p>
          <a:endParaRPr lang="en-US"/>
        </a:p>
      </dgm:t>
    </dgm:pt>
    <dgm:pt modelId="{C9D33E97-9AA5-4E9D-B02F-444ABC7AA8C8}">
      <dgm:prSet phldrT="[Text]"/>
      <dgm:spPr/>
      <dgm:t>
        <a:bodyPr/>
        <a:lstStyle/>
        <a:p>
          <a:r>
            <a:rPr lang="en-US" dirty="0">
              <a:solidFill>
                <a:srgbClr val="C00000"/>
              </a:solidFill>
            </a:rPr>
            <a:t>TOTAL MONTHLY  INCREASE $38.45</a:t>
          </a:r>
          <a:endParaRPr lang="en-US" dirty="0">
            <a:solidFill>
              <a:schemeClr val="accent1">
                <a:lumMod val="50000"/>
              </a:schemeClr>
            </a:solidFill>
          </a:endParaRPr>
        </a:p>
      </dgm:t>
    </dgm:pt>
    <dgm:pt modelId="{27D38D05-A417-4B55-A63A-BE4ECE0263AF}" type="parTrans" cxnId="{44BCE3D9-2147-4A61-88BB-61FE44DF55A8}">
      <dgm:prSet/>
      <dgm:spPr/>
      <dgm:t>
        <a:bodyPr/>
        <a:lstStyle/>
        <a:p>
          <a:endParaRPr lang="en-US"/>
        </a:p>
      </dgm:t>
    </dgm:pt>
    <dgm:pt modelId="{D9C30A17-171C-4FF0-8BC2-7386BF483E7F}" type="sibTrans" cxnId="{44BCE3D9-2147-4A61-88BB-61FE44DF55A8}">
      <dgm:prSet/>
      <dgm:spPr/>
      <dgm:t>
        <a:bodyPr/>
        <a:lstStyle/>
        <a:p>
          <a:endParaRPr lang="en-US"/>
        </a:p>
      </dgm:t>
    </dgm:pt>
    <dgm:pt modelId="{55C23620-1770-42CB-A8ED-03E1C1BAC807}">
      <dgm:prSet phldrT="[Text]"/>
      <dgm:spPr/>
      <dgm:t>
        <a:bodyPr/>
        <a:lstStyle/>
        <a:p>
          <a:endParaRPr lang="en-US" dirty="0">
            <a:solidFill>
              <a:schemeClr val="accent1">
                <a:lumMod val="50000"/>
              </a:schemeClr>
            </a:solidFill>
          </a:endParaRPr>
        </a:p>
      </dgm:t>
    </dgm:pt>
    <dgm:pt modelId="{375B38C2-AA66-4156-981C-4D9C38D5A3EC}" type="parTrans" cxnId="{97FFBEE3-FC65-4536-A550-FF83CA595B48}">
      <dgm:prSet/>
      <dgm:spPr/>
      <dgm:t>
        <a:bodyPr/>
        <a:lstStyle/>
        <a:p>
          <a:endParaRPr lang="en-US"/>
        </a:p>
      </dgm:t>
    </dgm:pt>
    <dgm:pt modelId="{82F69F1F-6A2A-4466-BC7F-9CD26D9543FE}" type="sibTrans" cxnId="{97FFBEE3-FC65-4536-A550-FF83CA595B48}">
      <dgm:prSet/>
      <dgm:spPr/>
      <dgm:t>
        <a:bodyPr/>
        <a:lstStyle/>
        <a:p>
          <a:endParaRPr lang="en-US"/>
        </a:p>
      </dgm:t>
    </dgm:pt>
    <dgm:pt modelId="{0AC8BD0C-5EF7-4FB5-BBEE-140BC6C00B1F}">
      <dgm:prSet phldrT="[Text]"/>
      <dgm:spPr/>
      <dgm:t>
        <a:bodyPr/>
        <a:lstStyle/>
        <a:p>
          <a:endParaRPr lang="en-US" dirty="0">
            <a:solidFill>
              <a:schemeClr val="accent1">
                <a:lumMod val="50000"/>
              </a:schemeClr>
            </a:solidFill>
          </a:endParaRPr>
        </a:p>
      </dgm:t>
    </dgm:pt>
    <dgm:pt modelId="{F232CCD6-798B-418B-961F-3F8D24CDB68D}" type="parTrans" cxnId="{AF8E8242-6A6F-4EA8-9A5E-DECD521120C0}">
      <dgm:prSet/>
      <dgm:spPr/>
      <dgm:t>
        <a:bodyPr/>
        <a:lstStyle/>
        <a:p>
          <a:endParaRPr lang="en-US"/>
        </a:p>
      </dgm:t>
    </dgm:pt>
    <dgm:pt modelId="{5D2083F7-587C-478C-B0BF-F6C695BA90DE}" type="sibTrans" cxnId="{AF8E8242-6A6F-4EA8-9A5E-DECD521120C0}">
      <dgm:prSet/>
      <dgm:spPr/>
      <dgm:t>
        <a:bodyPr/>
        <a:lstStyle/>
        <a:p>
          <a:endParaRPr lang="en-US"/>
        </a:p>
      </dgm:t>
    </dgm:pt>
    <dgm:pt modelId="{F6E0E807-7AAC-4383-8BBC-5159BEFC8176}" type="pres">
      <dgm:prSet presAssocID="{404290EF-4A67-4B28-B457-ACEB06E736B2}" presName="linearFlow" presStyleCnt="0">
        <dgm:presLayoutVars>
          <dgm:dir/>
          <dgm:animLvl val="lvl"/>
          <dgm:resizeHandles/>
        </dgm:presLayoutVars>
      </dgm:prSet>
      <dgm:spPr/>
    </dgm:pt>
    <dgm:pt modelId="{CE80C791-E4DF-4E3F-BD06-C69EE095ABED}" type="pres">
      <dgm:prSet presAssocID="{9889C31E-468E-428A-B516-EAB821D02CA1}" presName="compositeNode" presStyleCnt="0">
        <dgm:presLayoutVars>
          <dgm:bulletEnabled val="1"/>
        </dgm:presLayoutVars>
      </dgm:prSet>
      <dgm:spPr/>
    </dgm:pt>
    <dgm:pt modelId="{7742BE56-FB19-493F-B89E-92E3019A6655}" type="pres">
      <dgm:prSet presAssocID="{9889C31E-468E-428A-B516-EAB821D02CA1}" presName="image" presStyleLbl="fgImgPlace1" presStyleIdx="0" presStyleCnt="4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2000" r="-32000"/>
          </a:stretch>
        </a:blipFill>
      </dgm:spPr>
    </dgm:pt>
    <dgm:pt modelId="{A31C5CD5-89E3-431D-8F6A-14814B977C2D}" type="pres">
      <dgm:prSet presAssocID="{9889C31E-468E-428A-B516-EAB821D02CA1}" presName="childNode" presStyleLbl="node1" presStyleIdx="0" presStyleCnt="4">
        <dgm:presLayoutVars>
          <dgm:bulletEnabled val="1"/>
        </dgm:presLayoutVars>
      </dgm:prSet>
      <dgm:spPr/>
    </dgm:pt>
    <dgm:pt modelId="{6D9B23EE-F0EA-4B25-8007-A6DC982A788B}" type="pres">
      <dgm:prSet presAssocID="{9889C31E-468E-428A-B516-EAB821D02CA1}" presName="parentNode" presStyleLbl="revTx" presStyleIdx="0" presStyleCnt="4">
        <dgm:presLayoutVars>
          <dgm:chMax val="0"/>
          <dgm:bulletEnabled val="1"/>
        </dgm:presLayoutVars>
      </dgm:prSet>
      <dgm:spPr/>
    </dgm:pt>
    <dgm:pt modelId="{080DFB82-B404-4A97-AE97-7810CEA89094}" type="pres">
      <dgm:prSet presAssocID="{F0924708-4C23-4C29-AB18-E209981D58BD}" presName="sibTrans" presStyleCnt="0"/>
      <dgm:spPr/>
    </dgm:pt>
    <dgm:pt modelId="{C6E99901-B91B-48B9-9302-21F6F72874E8}" type="pres">
      <dgm:prSet presAssocID="{F712A63D-4136-4712-9695-125346963735}" presName="compositeNode" presStyleCnt="0">
        <dgm:presLayoutVars>
          <dgm:bulletEnabled val="1"/>
        </dgm:presLayoutVars>
      </dgm:prSet>
      <dgm:spPr/>
    </dgm:pt>
    <dgm:pt modelId="{E979F4EE-9F8F-40DE-A1DC-8E4AA3DB7024}" type="pres">
      <dgm:prSet presAssocID="{F712A63D-4136-4712-9695-125346963735}" presName="image" presStyleLbl="fgImgPlace1" presStyleIdx="1" presStyleCnt="4"/>
      <dgm:spPr>
        <a:blipFill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8000" r="-28000"/>
          </a:stretch>
        </a:blipFill>
      </dgm:spPr>
    </dgm:pt>
    <dgm:pt modelId="{838B8610-2DFD-45CA-B910-A2321E997A65}" type="pres">
      <dgm:prSet presAssocID="{F712A63D-4136-4712-9695-125346963735}" presName="childNode" presStyleLbl="node1" presStyleIdx="1" presStyleCnt="4">
        <dgm:presLayoutVars>
          <dgm:bulletEnabled val="1"/>
        </dgm:presLayoutVars>
      </dgm:prSet>
      <dgm:spPr/>
    </dgm:pt>
    <dgm:pt modelId="{AAC61787-8651-4C93-83AC-1E50D50DD3DD}" type="pres">
      <dgm:prSet presAssocID="{F712A63D-4136-4712-9695-125346963735}" presName="parentNode" presStyleLbl="revTx" presStyleIdx="1" presStyleCnt="4">
        <dgm:presLayoutVars>
          <dgm:chMax val="0"/>
          <dgm:bulletEnabled val="1"/>
        </dgm:presLayoutVars>
      </dgm:prSet>
      <dgm:spPr/>
    </dgm:pt>
    <dgm:pt modelId="{F56D88D7-2F9A-44D3-90A5-1B1EA05E7EA3}" type="pres">
      <dgm:prSet presAssocID="{65F0F0AE-B896-47A1-A87A-3AA26151EA19}" presName="sibTrans" presStyleCnt="0"/>
      <dgm:spPr/>
    </dgm:pt>
    <dgm:pt modelId="{CFEA5183-1E18-4CEA-9EBA-FD51EE35B5AC}" type="pres">
      <dgm:prSet presAssocID="{B987BD13-1F89-4CB7-BA6B-962479DC8195}" presName="compositeNode" presStyleCnt="0">
        <dgm:presLayoutVars>
          <dgm:bulletEnabled val="1"/>
        </dgm:presLayoutVars>
      </dgm:prSet>
      <dgm:spPr/>
    </dgm:pt>
    <dgm:pt modelId="{67228505-0EA0-4F6F-B1BB-183D2D1B045F}" type="pres">
      <dgm:prSet presAssocID="{B987BD13-1F89-4CB7-BA6B-962479DC8195}" presName="image" presStyleLbl="fgImgPlace1" presStyleIdx="2" presStyleCnt="4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</dgm:spPr>
    </dgm:pt>
    <dgm:pt modelId="{EC8D40E8-ABD7-4E5E-9FA6-46C3DC022417}" type="pres">
      <dgm:prSet presAssocID="{B987BD13-1F89-4CB7-BA6B-962479DC8195}" presName="childNode" presStyleLbl="node1" presStyleIdx="2" presStyleCnt="4">
        <dgm:presLayoutVars>
          <dgm:bulletEnabled val="1"/>
        </dgm:presLayoutVars>
      </dgm:prSet>
      <dgm:spPr/>
    </dgm:pt>
    <dgm:pt modelId="{5936EA8A-1A9A-4492-9FC8-F7200D2859FF}" type="pres">
      <dgm:prSet presAssocID="{B987BD13-1F89-4CB7-BA6B-962479DC8195}" presName="parentNode" presStyleLbl="revTx" presStyleIdx="2" presStyleCnt="4">
        <dgm:presLayoutVars>
          <dgm:chMax val="0"/>
          <dgm:bulletEnabled val="1"/>
        </dgm:presLayoutVars>
      </dgm:prSet>
      <dgm:spPr/>
    </dgm:pt>
    <dgm:pt modelId="{82109658-9462-484F-9D3B-9EA9A1EF4BA5}" type="pres">
      <dgm:prSet presAssocID="{4132DC48-248E-4ABC-861E-125E26E0FAEE}" presName="sibTrans" presStyleCnt="0"/>
      <dgm:spPr/>
    </dgm:pt>
    <dgm:pt modelId="{0B9E21AA-0DED-4F45-9C00-6BE1312E444A}" type="pres">
      <dgm:prSet presAssocID="{E7995F5E-5DD3-439E-AEAE-4C0D6D524EFA}" presName="compositeNode" presStyleCnt="0">
        <dgm:presLayoutVars>
          <dgm:bulletEnabled val="1"/>
        </dgm:presLayoutVars>
      </dgm:prSet>
      <dgm:spPr/>
    </dgm:pt>
    <dgm:pt modelId="{11884BB3-2188-4780-B770-0B0F05C638A6}" type="pres">
      <dgm:prSet presAssocID="{E7995F5E-5DD3-439E-AEAE-4C0D6D524EFA}" presName="image" presStyleLbl="fgImgPlace1" presStyleIdx="3" presStyleCnt="4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7000" r="-67000"/>
          </a:stretch>
        </a:blipFill>
      </dgm:spPr>
    </dgm:pt>
    <dgm:pt modelId="{93AAE39A-8F1F-481A-92EA-C20914D4F168}" type="pres">
      <dgm:prSet presAssocID="{E7995F5E-5DD3-439E-AEAE-4C0D6D524EFA}" presName="childNode" presStyleLbl="node1" presStyleIdx="3" presStyleCnt="4">
        <dgm:presLayoutVars>
          <dgm:bulletEnabled val="1"/>
        </dgm:presLayoutVars>
      </dgm:prSet>
      <dgm:spPr/>
    </dgm:pt>
    <dgm:pt modelId="{61A2FAEC-CBB4-4A1B-AB04-D104B41FAC92}" type="pres">
      <dgm:prSet presAssocID="{E7995F5E-5DD3-439E-AEAE-4C0D6D524EFA}" presName="parentNode" presStyleLbl="revTx" presStyleIdx="3" presStyleCnt="4">
        <dgm:presLayoutVars>
          <dgm:chMax val="0"/>
          <dgm:bulletEnabled val="1"/>
        </dgm:presLayoutVars>
      </dgm:prSet>
      <dgm:spPr/>
    </dgm:pt>
  </dgm:ptLst>
  <dgm:cxnLst>
    <dgm:cxn modelId="{4710D218-9632-4300-A9B1-27799665E9C9}" type="presOf" srcId="{55C23620-1770-42CB-A8ED-03E1C1BAC807}" destId="{93AAE39A-8F1F-481A-92EA-C20914D4F168}" srcOrd="0" destOrd="2" presId="urn:microsoft.com/office/officeart/2005/8/layout/hList2"/>
    <dgm:cxn modelId="{B09B5428-BE69-4A09-BCF7-E2D65AE885F7}" type="presOf" srcId="{B987BD13-1F89-4CB7-BA6B-962479DC8195}" destId="{5936EA8A-1A9A-4492-9FC8-F7200D2859FF}" srcOrd="0" destOrd="0" presId="urn:microsoft.com/office/officeart/2005/8/layout/hList2"/>
    <dgm:cxn modelId="{26BA0B33-A169-4537-8E60-01F1D6FBF731}" type="presOf" srcId="{3A335B80-5419-4222-887D-B72324CED5F1}" destId="{A31C5CD5-89E3-431D-8F6A-14814B977C2D}" srcOrd="0" destOrd="3" presId="urn:microsoft.com/office/officeart/2005/8/layout/hList2"/>
    <dgm:cxn modelId="{833ED533-03F7-4C60-9DAA-ACBF1493B8DB}" type="presOf" srcId="{9889C31E-468E-428A-B516-EAB821D02CA1}" destId="{6D9B23EE-F0EA-4B25-8007-A6DC982A788B}" srcOrd="0" destOrd="0" presId="urn:microsoft.com/office/officeart/2005/8/layout/hList2"/>
    <dgm:cxn modelId="{AB090B35-FCF7-40DF-9325-E88596AA3FC9}" type="presOf" srcId="{9164341A-8328-4A01-8C8A-4BF0A4D7888C}" destId="{EC8D40E8-ABD7-4E5E-9FA6-46C3DC022417}" srcOrd="0" destOrd="0" presId="urn:microsoft.com/office/officeart/2005/8/layout/hList2"/>
    <dgm:cxn modelId="{C343953D-CAF6-4806-84D9-58EE4913FDC8}" type="presOf" srcId="{29AB657C-0D34-4B56-9E0C-2BA8E6B8BB68}" destId="{838B8610-2DFD-45CA-B910-A2321E997A65}" srcOrd="0" destOrd="0" presId="urn:microsoft.com/office/officeart/2005/8/layout/hList2"/>
    <dgm:cxn modelId="{881C5F5B-3C80-430A-A937-B0AE14DFA659}" srcId="{9889C31E-468E-428A-B516-EAB821D02CA1}" destId="{3378E97D-F956-4DD2-A833-7B7BEB5B87DA}" srcOrd="0" destOrd="0" parTransId="{542C2BCA-C03B-4113-9359-3C0B63AB3851}" sibTransId="{EE3A5A39-AC03-456F-B795-8AE7C855886B}"/>
    <dgm:cxn modelId="{AF8E8242-6A6F-4EA8-9A5E-DECD521120C0}" srcId="{E7995F5E-5DD3-439E-AEAE-4C0D6D524EFA}" destId="{0AC8BD0C-5EF7-4FB5-BBEE-140BC6C00B1F}" srcOrd="1" destOrd="0" parTransId="{F232CCD6-798B-418B-961F-3F8D24CDB68D}" sibTransId="{5D2083F7-587C-478C-B0BF-F6C695BA90DE}"/>
    <dgm:cxn modelId="{E9F70444-BC61-4CEE-A13B-410F9AAC509C}" type="presOf" srcId="{7DECD3A1-CB5D-47B2-B17D-DA6FF4E2B340}" destId="{838B8610-2DFD-45CA-B910-A2321E997A65}" srcOrd="0" destOrd="1" presId="urn:microsoft.com/office/officeart/2005/8/layout/hList2"/>
    <dgm:cxn modelId="{28AAEC7B-46DA-405F-8D22-AB948D2CB631}" type="presOf" srcId="{0AC8BD0C-5EF7-4FB5-BBEE-140BC6C00B1F}" destId="{93AAE39A-8F1F-481A-92EA-C20914D4F168}" srcOrd="0" destOrd="1" presId="urn:microsoft.com/office/officeart/2005/8/layout/hList2"/>
    <dgm:cxn modelId="{99BE257D-3143-4C75-A72E-88ED4A2F9571}" type="presOf" srcId="{3378E97D-F956-4DD2-A833-7B7BEB5B87DA}" destId="{A31C5CD5-89E3-431D-8F6A-14814B977C2D}" srcOrd="0" destOrd="0" presId="urn:microsoft.com/office/officeart/2005/8/layout/hList2"/>
    <dgm:cxn modelId="{EB3DEB7F-705E-44C4-A997-1B8459073E90}" type="presOf" srcId="{E7995F5E-5DD3-439E-AEAE-4C0D6D524EFA}" destId="{61A2FAEC-CBB4-4A1B-AB04-D104B41FAC92}" srcOrd="0" destOrd="0" presId="urn:microsoft.com/office/officeart/2005/8/layout/hList2"/>
    <dgm:cxn modelId="{9ED2138B-56BC-4EA8-8CE9-58C39C79F945}" srcId="{9889C31E-468E-428A-B516-EAB821D02CA1}" destId="{12F7FC70-02D1-4A24-993A-19F7247ED2BF}" srcOrd="2" destOrd="0" parTransId="{EFB281DF-34CB-46DC-97B2-8244F6920222}" sibTransId="{C116F476-7A4B-48C6-84ED-33E7C8675AFD}"/>
    <dgm:cxn modelId="{46733E8D-4333-4EF4-A339-3126D8941EE0}" type="presOf" srcId="{3C537198-F09F-4083-9949-3B2692AF21E0}" destId="{A31C5CD5-89E3-431D-8F6A-14814B977C2D}" srcOrd="0" destOrd="4" presId="urn:microsoft.com/office/officeart/2005/8/layout/hList2"/>
    <dgm:cxn modelId="{8C22F798-BE12-4FCC-8AC9-F87B0A5CAB37}" srcId="{9889C31E-468E-428A-B516-EAB821D02CA1}" destId="{200D61FD-286F-4596-B8D8-BC611C1FE330}" srcOrd="1" destOrd="0" parTransId="{8CBD6A80-FE6B-4445-A1DC-F20B5A24BFA5}" sibTransId="{DABDFAAD-2396-41B2-86C8-DC88DD5287E9}"/>
    <dgm:cxn modelId="{6DC32A9A-17EC-46D8-92F1-700BD3A67900}" type="presOf" srcId="{12F7FC70-02D1-4A24-993A-19F7247ED2BF}" destId="{A31C5CD5-89E3-431D-8F6A-14814B977C2D}" srcOrd="0" destOrd="2" presId="urn:microsoft.com/office/officeart/2005/8/layout/hList2"/>
    <dgm:cxn modelId="{734A7CA2-5BF4-48F9-911B-D258C85C0F0A}" type="presOf" srcId="{404290EF-4A67-4B28-B457-ACEB06E736B2}" destId="{F6E0E807-7AAC-4383-8BBC-5159BEFC8176}" srcOrd="0" destOrd="0" presId="urn:microsoft.com/office/officeart/2005/8/layout/hList2"/>
    <dgm:cxn modelId="{5DBA16A6-32AB-4E4D-A21A-6CB184080DAA}" srcId="{F712A63D-4136-4712-9695-125346963735}" destId="{7DECD3A1-CB5D-47B2-B17D-DA6FF4E2B340}" srcOrd="1" destOrd="0" parTransId="{64E7BE0E-7529-4BC7-A78A-1D53E74DDF08}" sibTransId="{E0023BA6-3356-4E7F-991B-861FA7CAAAB6}"/>
    <dgm:cxn modelId="{0819BCA6-58A4-4285-ACC0-BF8A32BA2458}" srcId="{404290EF-4A67-4B28-B457-ACEB06E736B2}" destId="{F712A63D-4136-4712-9695-125346963735}" srcOrd="1" destOrd="0" parTransId="{B6054502-64E4-44BF-9588-69AC88B8240A}" sibTransId="{65F0F0AE-B896-47A1-A87A-3AA26151EA19}"/>
    <dgm:cxn modelId="{022D46AB-9AD5-421D-B7D9-6CF86CFD9083}" type="presOf" srcId="{200D61FD-286F-4596-B8D8-BC611C1FE330}" destId="{A31C5CD5-89E3-431D-8F6A-14814B977C2D}" srcOrd="0" destOrd="1" presId="urn:microsoft.com/office/officeart/2005/8/layout/hList2"/>
    <dgm:cxn modelId="{00A6A0B4-EDD3-40FE-B33D-902B9929CD6A}" srcId="{F712A63D-4136-4712-9695-125346963735}" destId="{29AB657C-0D34-4B56-9E0C-2BA8E6B8BB68}" srcOrd="0" destOrd="0" parTransId="{9ACFB6FC-BFB4-4AB5-9615-122B9DEA7932}" sibTransId="{3CC5B23D-70A8-4E68-ACAE-388936BC8703}"/>
    <dgm:cxn modelId="{76E506C2-0436-495E-809E-C8A2E01822B3}" srcId="{9889C31E-468E-428A-B516-EAB821D02CA1}" destId="{3A335B80-5419-4222-887D-B72324CED5F1}" srcOrd="3" destOrd="0" parTransId="{0FA0482E-D307-44C5-9351-B2DEFEFC9B6A}" sibTransId="{8997877C-9501-4514-8A2C-B333CD34AD38}"/>
    <dgm:cxn modelId="{3F3FA7C4-AAB0-4335-B797-E2EA5EA961E6}" srcId="{F712A63D-4136-4712-9695-125346963735}" destId="{0385F10C-ECD4-42AE-831A-C1A97E853F67}" srcOrd="2" destOrd="0" parTransId="{2EEA16D5-C832-4DE8-BAA0-2DEE54E11EE4}" sibTransId="{67611CD9-0943-4EA9-88CE-674B579581B7}"/>
    <dgm:cxn modelId="{A35838CF-E434-49F9-8F9C-2156FEEF7C0B}" srcId="{404290EF-4A67-4B28-B457-ACEB06E736B2}" destId="{9889C31E-468E-428A-B516-EAB821D02CA1}" srcOrd="0" destOrd="0" parTransId="{B45FE472-D54E-4ADF-9A0C-585FBE7A8C54}" sibTransId="{F0924708-4C23-4C29-AB18-E209981D58BD}"/>
    <dgm:cxn modelId="{41DA65D0-B909-4CB9-8094-CF8CBB56F1B6}" srcId="{B987BD13-1F89-4CB7-BA6B-962479DC8195}" destId="{9164341A-8328-4A01-8C8A-4BF0A4D7888C}" srcOrd="0" destOrd="0" parTransId="{E0AD9916-4A93-4636-9AE4-13687EF5552A}" sibTransId="{11554120-66CC-414A-9AD8-FF4C1557BFA7}"/>
    <dgm:cxn modelId="{44BCE3D9-2147-4A61-88BB-61FE44DF55A8}" srcId="{E7995F5E-5DD3-439E-AEAE-4C0D6D524EFA}" destId="{C9D33E97-9AA5-4E9D-B02F-444ABC7AA8C8}" srcOrd="3" destOrd="0" parTransId="{27D38D05-A417-4B55-A63A-BE4ECE0263AF}" sibTransId="{D9C30A17-171C-4FF0-8BC2-7386BF483E7F}"/>
    <dgm:cxn modelId="{269A54DA-B04F-4CC4-B455-44A6C77C727F}" srcId="{404290EF-4A67-4B28-B457-ACEB06E736B2}" destId="{E7995F5E-5DD3-439E-AEAE-4C0D6D524EFA}" srcOrd="3" destOrd="0" parTransId="{CEAA6F44-191E-4EE1-8DED-5B213313755B}" sibTransId="{5F5F89CE-9369-4458-89D5-D376C86E2D37}"/>
    <dgm:cxn modelId="{97FFBEE3-FC65-4536-A550-FF83CA595B48}" srcId="{E7995F5E-5DD3-439E-AEAE-4C0D6D524EFA}" destId="{55C23620-1770-42CB-A8ED-03E1C1BAC807}" srcOrd="2" destOrd="0" parTransId="{375B38C2-AA66-4156-981C-4D9C38D5A3EC}" sibTransId="{82F69F1F-6A2A-4466-BC7F-9CD26D9543FE}"/>
    <dgm:cxn modelId="{DA9B85E4-3363-4D05-B019-33A819029228}" type="presOf" srcId="{0385F10C-ECD4-42AE-831A-C1A97E853F67}" destId="{838B8610-2DFD-45CA-B910-A2321E997A65}" srcOrd="0" destOrd="2" presId="urn:microsoft.com/office/officeart/2005/8/layout/hList2"/>
    <dgm:cxn modelId="{04833CE5-95ED-4841-8F08-C945B6A76627}" srcId="{E7995F5E-5DD3-439E-AEAE-4C0D6D524EFA}" destId="{53C7188B-2405-459D-9EF9-EE210AC14A03}" srcOrd="0" destOrd="0" parTransId="{EA30031C-2203-4F28-BE7C-426E44F31129}" sibTransId="{866FC82E-2FDB-4853-913A-BDEB0CC8AEDC}"/>
    <dgm:cxn modelId="{5F7830E6-43CE-4C43-8633-35FB361DC89F}" type="presOf" srcId="{F712A63D-4136-4712-9695-125346963735}" destId="{AAC61787-8651-4C93-83AC-1E50D50DD3DD}" srcOrd="0" destOrd="0" presId="urn:microsoft.com/office/officeart/2005/8/layout/hList2"/>
    <dgm:cxn modelId="{6624E9E7-6991-4817-8B44-5F70F181644E}" srcId="{404290EF-4A67-4B28-B457-ACEB06E736B2}" destId="{B987BD13-1F89-4CB7-BA6B-962479DC8195}" srcOrd="2" destOrd="0" parTransId="{F4F197CB-61B7-4152-AC3A-B0BC29108D06}" sibTransId="{4132DC48-248E-4ABC-861E-125E26E0FAEE}"/>
    <dgm:cxn modelId="{BD7FE0EC-106C-40F4-8238-F343A8B882F9}" srcId="{9889C31E-468E-428A-B516-EAB821D02CA1}" destId="{3C537198-F09F-4083-9949-3B2692AF21E0}" srcOrd="4" destOrd="0" parTransId="{6E4D22E8-CEAE-404B-B46A-4C717137DCBE}" sibTransId="{73A317F0-53AA-403B-88AE-54C6FC8F1ECD}"/>
    <dgm:cxn modelId="{76F84CF9-1C26-4678-869A-06ECE0997B98}" type="presOf" srcId="{C9D33E97-9AA5-4E9D-B02F-444ABC7AA8C8}" destId="{93AAE39A-8F1F-481A-92EA-C20914D4F168}" srcOrd="0" destOrd="3" presId="urn:microsoft.com/office/officeart/2005/8/layout/hList2"/>
    <dgm:cxn modelId="{51E4F7FA-C458-4209-97F9-737FCF63611F}" type="presOf" srcId="{53C7188B-2405-459D-9EF9-EE210AC14A03}" destId="{93AAE39A-8F1F-481A-92EA-C20914D4F168}" srcOrd="0" destOrd="0" presId="urn:microsoft.com/office/officeart/2005/8/layout/hList2"/>
    <dgm:cxn modelId="{5E962A73-C3F4-409F-9380-F029877B1504}" type="presParOf" srcId="{F6E0E807-7AAC-4383-8BBC-5159BEFC8176}" destId="{CE80C791-E4DF-4E3F-BD06-C69EE095ABED}" srcOrd="0" destOrd="0" presId="urn:microsoft.com/office/officeart/2005/8/layout/hList2"/>
    <dgm:cxn modelId="{DD90CAAB-7BAE-4428-B02B-E4A8E5F91D5E}" type="presParOf" srcId="{CE80C791-E4DF-4E3F-BD06-C69EE095ABED}" destId="{7742BE56-FB19-493F-B89E-92E3019A6655}" srcOrd="0" destOrd="0" presId="urn:microsoft.com/office/officeart/2005/8/layout/hList2"/>
    <dgm:cxn modelId="{0A34D2EB-0FDF-4329-BAAE-EE6FD8F0CED8}" type="presParOf" srcId="{CE80C791-E4DF-4E3F-BD06-C69EE095ABED}" destId="{A31C5CD5-89E3-431D-8F6A-14814B977C2D}" srcOrd="1" destOrd="0" presId="urn:microsoft.com/office/officeart/2005/8/layout/hList2"/>
    <dgm:cxn modelId="{D7862EC2-F751-4228-B136-6E4F67834F85}" type="presParOf" srcId="{CE80C791-E4DF-4E3F-BD06-C69EE095ABED}" destId="{6D9B23EE-F0EA-4B25-8007-A6DC982A788B}" srcOrd="2" destOrd="0" presId="urn:microsoft.com/office/officeart/2005/8/layout/hList2"/>
    <dgm:cxn modelId="{8D299C97-012A-4FF9-8E41-80BE00C677B4}" type="presParOf" srcId="{F6E0E807-7AAC-4383-8BBC-5159BEFC8176}" destId="{080DFB82-B404-4A97-AE97-7810CEA89094}" srcOrd="1" destOrd="0" presId="urn:microsoft.com/office/officeart/2005/8/layout/hList2"/>
    <dgm:cxn modelId="{04047037-13D1-47CA-B663-B1623CA66A10}" type="presParOf" srcId="{F6E0E807-7AAC-4383-8BBC-5159BEFC8176}" destId="{C6E99901-B91B-48B9-9302-21F6F72874E8}" srcOrd="2" destOrd="0" presId="urn:microsoft.com/office/officeart/2005/8/layout/hList2"/>
    <dgm:cxn modelId="{49A54650-DC30-4718-97F7-339053546CCA}" type="presParOf" srcId="{C6E99901-B91B-48B9-9302-21F6F72874E8}" destId="{E979F4EE-9F8F-40DE-A1DC-8E4AA3DB7024}" srcOrd="0" destOrd="0" presId="urn:microsoft.com/office/officeart/2005/8/layout/hList2"/>
    <dgm:cxn modelId="{C0FE83DC-A18A-4BC3-9E85-7075AE612BC4}" type="presParOf" srcId="{C6E99901-B91B-48B9-9302-21F6F72874E8}" destId="{838B8610-2DFD-45CA-B910-A2321E997A65}" srcOrd="1" destOrd="0" presId="urn:microsoft.com/office/officeart/2005/8/layout/hList2"/>
    <dgm:cxn modelId="{6CF6FB26-665B-41E7-BE79-EE633D68189F}" type="presParOf" srcId="{C6E99901-B91B-48B9-9302-21F6F72874E8}" destId="{AAC61787-8651-4C93-83AC-1E50D50DD3DD}" srcOrd="2" destOrd="0" presId="urn:microsoft.com/office/officeart/2005/8/layout/hList2"/>
    <dgm:cxn modelId="{B2964E8B-EC59-48A9-B8E7-1F1C1867A8B7}" type="presParOf" srcId="{F6E0E807-7AAC-4383-8BBC-5159BEFC8176}" destId="{F56D88D7-2F9A-44D3-90A5-1B1EA05E7EA3}" srcOrd="3" destOrd="0" presId="urn:microsoft.com/office/officeart/2005/8/layout/hList2"/>
    <dgm:cxn modelId="{0A725E10-36C1-4DF4-A193-5FAACB9EDAD3}" type="presParOf" srcId="{F6E0E807-7AAC-4383-8BBC-5159BEFC8176}" destId="{CFEA5183-1E18-4CEA-9EBA-FD51EE35B5AC}" srcOrd="4" destOrd="0" presId="urn:microsoft.com/office/officeart/2005/8/layout/hList2"/>
    <dgm:cxn modelId="{C93A4C4D-A61B-4BD3-B8FB-12CED737FEAA}" type="presParOf" srcId="{CFEA5183-1E18-4CEA-9EBA-FD51EE35B5AC}" destId="{67228505-0EA0-4F6F-B1BB-183D2D1B045F}" srcOrd="0" destOrd="0" presId="urn:microsoft.com/office/officeart/2005/8/layout/hList2"/>
    <dgm:cxn modelId="{D274F751-01C8-43E0-9CA1-20A85D28C395}" type="presParOf" srcId="{CFEA5183-1E18-4CEA-9EBA-FD51EE35B5AC}" destId="{EC8D40E8-ABD7-4E5E-9FA6-46C3DC022417}" srcOrd="1" destOrd="0" presId="urn:microsoft.com/office/officeart/2005/8/layout/hList2"/>
    <dgm:cxn modelId="{82F566E4-4766-4817-8A7C-5344FA7EBD07}" type="presParOf" srcId="{CFEA5183-1E18-4CEA-9EBA-FD51EE35B5AC}" destId="{5936EA8A-1A9A-4492-9FC8-F7200D2859FF}" srcOrd="2" destOrd="0" presId="urn:microsoft.com/office/officeart/2005/8/layout/hList2"/>
    <dgm:cxn modelId="{92C2DEE0-B129-4A23-BAD9-B84421BB9BE1}" type="presParOf" srcId="{F6E0E807-7AAC-4383-8BBC-5159BEFC8176}" destId="{82109658-9462-484F-9D3B-9EA9A1EF4BA5}" srcOrd="5" destOrd="0" presId="urn:microsoft.com/office/officeart/2005/8/layout/hList2"/>
    <dgm:cxn modelId="{6717024A-B3D5-451B-A445-9467C18EE66E}" type="presParOf" srcId="{F6E0E807-7AAC-4383-8BBC-5159BEFC8176}" destId="{0B9E21AA-0DED-4F45-9C00-6BE1312E444A}" srcOrd="6" destOrd="0" presId="urn:microsoft.com/office/officeart/2005/8/layout/hList2"/>
    <dgm:cxn modelId="{6E569624-665D-47D8-8CD1-65B480203329}" type="presParOf" srcId="{0B9E21AA-0DED-4F45-9C00-6BE1312E444A}" destId="{11884BB3-2188-4780-B770-0B0F05C638A6}" srcOrd="0" destOrd="0" presId="urn:microsoft.com/office/officeart/2005/8/layout/hList2"/>
    <dgm:cxn modelId="{3DF60CD6-8D74-43E9-9BB3-96D66BA3DA93}" type="presParOf" srcId="{0B9E21AA-0DED-4F45-9C00-6BE1312E444A}" destId="{93AAE39A-8F1F-481A-92EA-C20914D4F168}" srcOrd="1" destOrd="0" presId="urn:microsoft.com/office/officeart/2005/8/layout/hList2"/>
    <dgm:cxn modelId="{4436ECF7-7161-4CDC-A567-8E97358B22DF}" type="presParOf" srcId="{0B9E21AA-0DED-4F45-9C00-6BE1312E444A}" destId="{61A2FAEC-CBB4-4A1B-AB04-D104B41FAC92}" srcOrd="2" destOrd="0" presId="urn:microsoft.com/office/officeart/2005/8/layout/h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4A802C1-5D0D-49B8-894E-2FEBAF65CC4F}" type="doc">
      <dgm:prSet loTypeId="urn:microsoft.com/office/officeart/2005/8/layout/vList4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90D171AD-B105-48C6-A4FA-051ED4C07865}">
      <dgm:prSet phldrT="[Text]"/>
      <dgm:spPr>
        <a:xfrm>
          <a:off x="0" y="0"/>
          <a:ext cx="10515600" cy="1359793"/>
        </a:xfrm>
        <a:prstGeom prst="roundRect">
          <a:avLst>
            <a:gd name="adj" fmla="val 10000"/>
          </a:avLst>
        </a:prstGeom>
      </dgm:spPr>
      <dgm:t>
        <a:bodyPr/>
        <a:lstStyle/>
        <a:p>
          <a:pPr>
            <a:buNone/>
          </a:pPr>
          <a:r>
            <a:rPr lang="en-US">
              <a:latin typeface="Calibri" panose="020F0502020204030204"/>
              <a:ea typeface="+mn-ea"/>
              <a:cs typeface="+mn-cs"/>
            </a:rPr>
            <a:t>EXPAND HEALTH SERVICES</a:t>
          </a:r>
          <a:endParaRPr lang="en-US" dirty="0">
            <a:latin typeface="Calibri" panose="020F0502020204030204"/>
            <a:ea typeface="+mn-ea"/>
            <a:cs typeface="+mn-cs"/>
          </a:endParaRPr>
        </a:p>
      </dgm:t>
    </dgm:pt>
    <dgm:pt modelId="{D608170E-ACFE-4EB0-8EA1-1560F64E041E}" type="parTrans" cxnId="{C58B9B6B-0F29-4019-B8AF-C88339EB8033}">
      <dgm:prSet/>
      <dgm:spPr/>
      <dgm:t>
        <a:bodyPr/>
        <a:lstStyle/>
        <a:p>
          <a:endParaRPr lang="en-US"/>
        </a:p>
      </dgm:t>
    </dgm:pt>
    <dgm:pt modelId="{482AFE7B-54CA-4791-9F81-9D11FB7981D3}" type="sibTrans" cxnId="{C58B9B6B-0F29-4019-B8AF-C88339EB8033}">
      <dgm:prSet/>
      <dgm:spPr/>
      <dgm:t>
        <a:bodyPr/>
        <a:lstStyle/>
        <a:p>
          <a:endParaRPr lang="en-US"/>
        </a:p>
      </dgm:t>
    </dgm:pt>
    <dgm:pt modelId="{8A7FE156-35AF-443F-AB92-09048629BAB1}">
      <dgm:prSet phldrT="[Text]"/>
      <dgm:spPr>
        <a:xfrm>
          <a:off x="0" y="0"/>
          <a:ext cx="10515600" cy="1359793"/>
        </a:xfrm>
        <a:prstGeom prst="roundRect">
          <a:avLst>
            <a:gd name="adj" fmla="val 10000"/>
          </a:avLst>
        </a:prstGeom>
      </dgm:spPr>
      <dgm:t>
        <a:bodyPr/>
        <a:lstStyle/>
        <a:p>
          <a:pPr>
            <a:buChar char="•"/>
          </a:pPr>
          <a:r>
            <a:rPr lang="en-US">
              <a:latin typeface="Calibri" panose="020F0502020204030204"/>
              <a:ea typeface="+mn-ea"/>
              <a:cs typeface="+mn-cs"/>
            </a:rPr>
            <a:t>ADDITION OF P/T CRISIS INTERVENTION SOCIAL WORKER</a:t>
          </a:r>
          <a:endParaRPr lang="en-US" dirty="0">
            <a:latin typeface="Calibri" panose="020F0502020204030204"/>
            <a:ea typeface="+mn-ea"/>
            <a:cs typeface="+mn-cs"/>
          </a:endParaRPr>
        </a:p>
      </dgm:t>
    </dgm:pt>
    <dgm:pt modelId="{A09AF811-7B96-43D3-B1CE-14EEB7D2DD6D}" type="parTrans" cxnId="{6A451EBF-B2D1-4390-82A3-A13E7B7AA5C4}">
      <dgm:prSet/>
      <dgm:spPr/>
      <dgm:t>
        <a:bodyPr/>
        <a:lstStyle/>
        <a:p>
          <a:endParaRPr lang="en-US"/>
        </a:p>
      </dgm:t>
    </dgm:pt>
    <dgm:pt modelId="{A3B0998E-0D5C-4AD0-A6B8-BC46CD415E71}" type="sibTrans" cxnId="{6A451EBF-B2D1-4390-82A3-A13E7B7AA5C4}">
      <dgm:prSet/>
      <dgm:spPr/>
      <dgm:t>
        <a:bodyPr/>
        <a:lstStyle/>
        <a:p>
          <a:endParaRPr lang="en-US"/>
        </a:p>
      </dgm:t>
    </dgm:pt>
    <dgm:pt modelId="{3FE7FD85-8604-425B-A6CC-094240841925}">
      <dgm:prSet phldrT="[Text]"/>
      <dgm:spPr>
        <a:xfrm>
          <a:off x="0" y="0"/>
          <a:ext cx="10515600" cy="1359793"/>
        </a:xfrm>
        <a:prstGeom prst="roundRect">
          <a:avLst>
            <a:gd name="adj" fmla="val 10000"/>
          </a:avLst>
        </a:prstGeom>
      </dgm:spPr>
      <dgm:t>
        <a:bodyPr/>
        <a:lstStyle/>
        <a:p>
          <a:pPr>
            <a:buChar char="•"/>
          </a:pPr>
          <a:r>
            <a:rPr lang="en-US">
              <a:latin typeface="Calibri" panose="020F0502020204030204"/>
              <a:ea typeface="+mn-ea"/>
              <a:cs typeface="+mn-cs"/>
            </a:rPr>
            <a:t>ADDITION OF P/T COMMUNITY NURSE</a:t>
          </a:r>
          <a:endParaRPr lang="en-US" dirty="0">
            <a:latin typeface="Calibri" panose="020F0502020204030204"/>
            <a:ea typeface="+mn-ea"/>
            <a:cs typeface="+mn-cs"/>
          </a:endParaRPr>
        </a:p>
      </dgm:t>
    </dgm:pt>
    <dgm:pt modelId="{D8E3F4D1-A10E-498C-A8A5-731E3E61D892}" type="parTrans" cxnId="{08821FDD-C9C6-4D79-A8FE-8C8E9450DF92}">
      <dgm:prSet/>
      <dgm:spPr/>
      <dgm:t>
        <a:bodyPr/>
        <a:lstStyle/>
        <a:p>
          <a:endParaRPr lang="en-US"/>
        </a:p>
      </dgm:t>
    </dgm:pt>
    <dgm:pt modelId="{931B1ECA-56BF-4D68-95AD-09B4E6E77EB5}" type="sibTrans" cxnId="{08821FDD-C9C6-4D79-A8FE-8C8E9450DF92}">
      <dgm:prSet/>
      <dgm:spPr/>
      <dgm:t>
        <a:bodyPr/>
        <a:lstStyle/>
        <a:p>
          <a:endParaRPr lang="en-US"/>
        </a:p>
      </dgm:t>
    </dgm:pt>
    <dgm:pt modelId="{63FA2125-71CB-4AF1-B934-CEB5D77AB3C3}">
      <dgm:prSet phldrT="[Text]"/>
      <dgm:spPr>
        <a:xfrm>
          <a:off x="0" y="1495772"/>
          <a:ext cx="10515600" cy="1359793"/>
        </a:xfrm>
        <a:prstGeom prst="roundRect">
          <a:avLst>
            <a:gd name="adj" fmla="val 10000"/>
          </a:avLst>
        </a:prstGeom>
      </dgm:spPr>
      <dgm:t>
        <a:bodyPr/>
        <a:lstStyle/>
        <a:p>
          <a:pPr>
            <a:buNone/>
          </a:pPr>
          <a:r>
            <a:rPr lang="en-US">
              <a:latin typeface="Calibri" panose="020F0502020204030204"/>
              <a:ea typeface="+mn-ea"/>
              <a:cs typeface="+mn-cs"/>
            </a:rPr>
            <a:t>ENVIRONMENTAL COMMITMENT</a:t>
          </a:r>
          <a:endParaRPr lang="en-US" dirty="0">
            <a:latin typeface="Calibri" panose="020F0502020204030204"/>
            <a:ea typeface="+mn-ea"/>
            <a:cs typeface="+mn-cs"/>
          </a:endParaRPr>
        </a:p>
      </dgm:t>
    </dgm:pt>
    <dgm:pt modelId="{F585E0BF-2FFA-4513-B5DC-C350AF197AA4}" type="parTrans" cxnId="{75DE9A88-47D8-4BC7-BBA7-7B4E70D49F3B}">
      <dgm:prSet/>
      <dgm:spPr/>
      <dgm:t>
        <a:bodyPr/>
        <a:lstStyle/>
        <a:p>
          <a:endParaRPr lang="en-US"/>
        </a:p>
      </dgm:t>
    </dgm:pt>
    <dgm:pt modelId="{966003FF-2449-4561-B1F0-E44AA8A5CC77}" type="sibTrans" cxnId="{75DE9A88-47D8-4BC7-BBA7-7B4E70D49F3B}">
      <dgm:prSet/>
      <dgm:spPr/>
      <dgm:t>
        <a:bodyPr/>
        <a:lstStyle/>
        <a:p>
          <a:endParaRPr lang="en-US"/>
        </a:p>
      </dgm:t>
    </dgm:pt>
    <dgm:pt modelId="{200DF2DD-C701-4BDF-AAB5-338EEF242D88}">
      <dgm:prSet phldrT="[Text]"/>
      <dgm:spPr>
        <a:xfrm>
          <a:off x="0" y="1495772"/>
          <a:ext cx="10515600" cy="1359793"/>
        </a:xfrm>
        <a:prstGeom prst="roundRect">
          <a:avLst>
            <a:gd name="adj" fmla="val 10000"/>
          </a:avLst>
        </a:prstGeom>
      </dgm:spPr>
      <dgm:t>
        <a:bodyPr/>
        <a:lstStyle/>
        <a:p>
          <a:pPr>
            <a:buChar char="•"/>
          </a:pPr>
          <a:r>
            <a:rPr lang="en-US" dirty="0">
              <a:latin typeface="Calibri" panose="020F0502020204030204"/>
              <a:ea typeface="+mn-ea"/>
              <a:cs typeface="+mn-cs"/>
            </a:rPr>
            <a:t>CO-MINGLE RECYCLING TO ENCOURAGE PARTICIPATION</a:t>
          </a:r>
        </a:p>
      </dgm:t>
    </dgm:pt>
    <dgm:pt modelId="{C8DE3E98-E316-42BF-8FB7-7B2323CA6228}" type="parTrans" cxnId="{41BB2AB4-C3A3-4BB5-8E51-16D0B66523FB}">
      <dgm:prSet/>
      <dgm:spPr/>
      <dgm:t>
        <a:bodyPr/>
        <a:lstStyle/>
        <a:p>
          <a:endParaRPr lang="en-US"/>
        </a:p>
      </dgm:t>
    </dgm:pt>
    <dgm:pt modelId="{1A7F1ADC-6B37-484D-A802-588F4CB4A8C2}" type="sibTrans" cxnId="{41BB2AB4-C3A3-4BB5-8E51-16D0B66523FB}">
      <dgm:prSet/>
      <dgm:spPr/>
      <dgm:t>
        <a:bodyPr/>
        <a:lstStyle/>
        <a:p>
          <a:endParaRPr lang="en-US"/>
        </a:p>
      </dgm:t>
    </dgm:pt>
    <dgm:pt modelId="{75BEB916-6213-4F6D-9295-B669B015B203}">
      <dgm:prSet phldrT="[Text]"/>
      <dgm:spPr>
        <a:xfrm>
          <a:off x="0" y="1495772"/>
          <a:ext cx="10515600" cy="1359793"/>
        </a:xfrm>
        <a:prstGeom prst="roundRect">
          <a:avLst>
            <a:gd name="adj" fmla="val 10000"/>
          </a:avLst>
        </a:prstGeom>
      </dgm:spPr>
      <dgm:t>
        <a:bodyPr/>
        <a:lstStyle/>
        <a:p>
          <a:pPr>
            <a:buChar char="•"/>
          </a:pPr>
          <a:r>
            <a:rPr lang="en-US">
              <a:latin typeface="Calibri" panose="020F0502020204030204"/>
              <a:ea typeface="+mn-ea"/>
              <a:cs typeface="+mn-cs"/>
            </a:rPr>
            <a:t>50% INCREASE IN TREE PLANTING TOWNWIDE</a:t>
          </a:r>
          <a:endParaRPr lang="en-US" dirty="0">
            <a:latin typeface="Calibri" panose="020F0502020204030204"/>
            <a:ea typeface="+mn-ea"/>
            <a:cs typeface="+mn-cs"/>
          </a:endParaRPr>
        </a:p>
      </dgm:t>
    </dgm:pt>
    <dgm:pt modelId="{8E4635E8-BFC6-4B26-AFD1-D3DE4DBE7BBF}" type="parTrans" cxnId="{120B1FD1-0056-4877-BCB6-D5BD4914212A}">
      <dgm:prSet/>
      <dgm:spPr/>
      <dgm:t>
        <a:bodyPr/>
        <a:lstStyle/>
        <a:p>
          <a:endParaRPr lang="en-US"/>
        </a:p>
      </dgm:t>
    </dgm:pt>
    <dgm:pt modelId="{1D857448-D666-491C-A9E8-8BD86668DDFE}" type="sibTrans" cxnId="{120B1FD1-0056-4877-BCB6-D5BD4914212A}">
      <dgm:prSet/>
      <dgm:spPr/>
      <dgm:t>
        <a:bodyPr/>
        <a:lstStyle/>
        <a:p>
          <a:endParaRPr lang="en-US"/>
        </a:p>
      </dgm:t>
    </dgm:pt>
    <dgm:pt modelId="{AFDD959F-C23E-43E7-8421-0F6D51115BE6}">
      <dgm:prSet phldrT="[Text]"/>
      <dgm:spPr>
        <a:xfrm>
          <a:off x="0" y="2991544"/>
          <a:ext cx="10515600" cy="1359793"/>
        </a:xfrm>
        <a:prstGeom prst="roundRect">
          <a:avLst>
            <a:gd name="adj" fmla="val 10000"/>
          </a:avLst>
        </a:prstGeom>
      </dgm:spPr>
      <dgm:t>
        <a:bodyPr/>
        <a:lstStyle/>
        <a:p>
          <a:pPr>
            <a:buNone/>
          </a:pPr>
          <a:r>
            <a:rPr lang="en-US">
              <a:latin typeface="Calibri" panose="020F0502020204030204"/>
              <a:ea typeface="+mn-ea"/>
              <a:cs typeface="+mn-cs"/>
            </a:rPr>
            <a:t>INFRASTRUCTURE INVESTMENT</a:t>
          </a:r>
          <a:endParaRPr lang="en-US" dirty="0">
            <a:latin typeface="Calibri" panose="020F0502020204030204"/>
            <a:ea typeface="+mn-ea"/>
            <a:cs typeface="+mn-cs"/>
          </a:endParaRPr>
        </a:p>
      </dgm:t>
    </dgm:pt>
    <dgm:pt modelId="{63443D4E-8DC0-40DB-8FD2-8B79E85E30B4}" type="parTrans" cxnId="{DFA11A37-C2A2-4898-87FB-6216B09FDCB7}">
      <dgm:prSet/>
      <dgm:spPr/>
      <dgm:t>
        <a:bodyPr/>
        <a:lstStyle/>
        <a:p>
          <a:endParaRPr lang="en-US"/>
        </a:p>
      </dgm:t>
    </dgm:pt>
    <dgm:pt modelId="{B6550532-83BA-4BB4-A160-562C2C7D0B66}" type="sibTrans" cxnId="{DFA11A37-C2A2-4898-87FB-6216B09FDCB7}">
      <dgm:prSet/>
      <dgm:spPr/>
      <dgm:t>
        <a:bodyPr/>
        <a:lstStyle/>
        <a:p>
          <a:endParaRPr lang="en-US"/>
        </a:p>
      </dgm:t>
    </dgm:pt>
    <dgm:pt modelId="{DCA270F6-CC9D-4AB7-B57D-6045496A7E72}">
      <dgm:prSet phldrT="[Text]"/>
      <dgm:spPr>
        <a:xfrm>
          <a:off x="0" y="2991544"/>
          <a:ext cx="10515600" cy="1359793"/>
        </a:xfrm>
        <a:prstGeom prst="roundRect">
          <a:avLst>
            <a:gd name="adj" fmla="val 10000"/>
          </a:avLst>
        </a:prstGeom>
      </dgm:spPr>
      <dgm:t>
        <a:bodyPr/>
        <a:lstStyle/>
        <a:p>
          <a:pPr>
            <a:buChar char="•"/>
          </a:pPr>
          <a:r>
            <a:rPr lang="en-US">
              <a:latin typeface="Calibri" panose="020F0502020204030204"/>
              <a:ea typeface="+mn-ea"/>
              <a:cs typeface="+mn-cs"/>
            </a:rPr>
            <a:t>STORMWATER &amp; SANITARY SEWER IMPROVEMENTS</a:t>
          </a:r>
          <a:endParaRPr lang="en-US" dirty="0">
            <a:latin typeface="Calibri" panose="020F0502020204030204"/>
            <a:ea typeface="+mn-ea"/>
            <a:cs typeface="+mn-cs"/>
          </a:endParaRPr>
        </a:p>
      </dgm:t>
    </dgm:pt>
    <dgm:pt modelId="{A0020A60-E68C-4CEB-938F-9E42C8D2609D}" type="parTrans" cxnId="{4ED4949D-F459-482A-BCDB-4933BEE3908C}">
      <dgm:prSet/>
      <dgm:spPr/>
      <dgm:t>
        <a:bodyPr/>
        <a:lstStyle/>
        <a:p>
          <a:endParaRPr lang="en-US"/>
        </a:p>
      </dgm:t>
    </dgm:pt>
    <dgm:pt modelId="{89EF31C9-22D7-4783-A649-1D66EA35D13C}" type="sibTrans" cxnId="{4ED4949D-F459-482A-BCDB-4933BEE3908C}">
      <dgm:prSet/>
      <dgm:spPr/>
      <dgm:t>
        <a:bodyPr/>
        <a:lstStyle/>
        <a:p>
          <a:endParaRPr lang="en-US"/>
        </a:p>
      </dgm:t>
    </dgm:pt>
    <dgm:pt modelId="{576111AA-5720-4B08-B114-5A07B2D4B0AA}">
      <dgm:prSet phldrT="[Text]"/>
      <dgm:spPr>
        <a:xfrm>
          <a:off x="0" y="2991544"/>
          <a:ext cx="10515600" cy="1359793"/>
        </a:xfrm>
        <a:prstGeom prst="roundRect">
          <a:avLst>
            <a:gd name="adj" fmla="val 10000"/>
          </a:avLst>
        </a:prstGeom>
      </dgm:spPr>
      <dgm:t>
        <a:bodyPr/>
        <a:lstStyle/>
        <a:p>
          <a:pPr>
            <a:buChar char="•"/>
          </a:pPr>
          <a:r>
            <a:rPr lang="en-US">
              <a:latin typeface="Calibri" panose="020F0502020204030204"/>
              <a:ea typeface="+mn-ea"/>
              <a:cs typeface="+mn-cs"/>
            </a:rPr>
            <a:t>ROAD PROJECTS</a:t>
          </a:r>
          <a:endParaRPr lang="en-US" dirty="0">
            <a:latin typeface="Calibri" panose="020F0502020204030204"/>
            <a:ea typeface="+mn-ea"/>
            <a:cs typeface="+mn-cs"/>
          </a:endParaRPr>
        </a:p>
      </dgm:t>
    </dgm:pt>
    <dgm:pt modelId="{946457D0-CD1B-4019-8B93-0992E4C9EEE0}" type="parTrans" cxnId="{BD96D0FB-521E-46FC-BDC6-8F6C8805E798}">
      <dgm:prSet/>
      <dgm:spPr/>
      <dgm:t>
        <a:bodyPr/>
        <a:lstStyle/>
        <a:p>
          <a:endParaRPr lang="en-US"/>
        </a:p>
      </dgm:t>
    </dgm:pt>
    <dgm:pt modelId="{A6EE73A7-12B2-4590-B8EF-68271ADB4F88}" type="sibTrans" cxnId="{BD96D0FB-521E-46FC-BDC6-8F6C8805E798}">
      <dgm:prSet/>
      <dgm:spPr/>
      <dgm:t>
        <a:bodyPr/>
        <a:lstStyle/>
        <a:p>
          <a:endParaRPr lang="en-US"/>
        </a:p>
      </dgm:t>
    </dgm:pt>
    <dgm:pt modelId="{317396E3-95D3-42B9-BBC8-B5C1A7144381}">
      <dgm:prSet phldrT="[Text]"/>
      <dgm:spPr>
        <a:xfrm>
          <a:off x="0" y="2991544"/>
          <a:ext cx="10515600" cy="1359793"/>
        </a:xfrm>
      </dgm:spPr>
      <dgm:t>
        <a:bodyPr/>
        <a:lstStyle/>
        <a:p>
          <a:pPr>
            <a:buChar char="•"/>
          </a:pPr>
          <a:r>
            <a:rPr lang="en-US" dirty="0">
              <a:latin typeface="Calibri" panose="020F0502020204030204"/>
              <a:ea typeface="+mn-ea"/>
              <a:cs typeface="+mn-cs"/>
            </a:rPr>
            <a:t>IMPROVE EMPLOYEE RETENTION</a:t>
          </a:r>
        </a:p>
      </dgm:t>
    </dgm:pt>
    <dgm:pt modelId="{2E5E67D5-2269-4F9C-84FA-392C78E19EDA}" type="parTrans" cxnId="{5EC2E8E8-C8DC-40D8-A9C6-CD709BC51107}">
      <dgm:prSet/>
      <dgm:spPr/>
      <dgm:t>
        <a:bodyPr/>
        <a:lstStyle/>
        <a:p>
          <a:endParaRPr lang="en-US"/>
        </a:p>
      </dgm:t>
    </dgm:pt>
    <dgm:pt modelId="{2D0DE922-ADE4-43AF-AA8E-55C97726962D}" type="sibTrans" cxnId="{5EC2E8E8-C8DC-40D8-A9C6-CD709BC51107}">
      <dgm:prSet/>
      <dgm:spPr/>
      <dgm:t>
        <a:bodyPr/>
        <a:lstStyle/>
        <a:p>
          <a:endParaRPr lang="en-US"/>
        </a:p>
      </dgm:t>
    </dgm:pt>
    <dgm:pt modelId="{5BB30DA4-3BCE-4D3F-8AF6-2A2E8FBFE8C1}" type="pres">
      <dgm:prSet presAssocID="{B4A802C1-5D0D-49B8-894E-2FEBAF65CC4F}" presName="linear" presStyleCnt="0">
        <dgm:presLayoutVars>
          <dgm:dir/>
          <dgm:resizeHandles val="exact"/>
        </dgm:presLayoutVars>
      </dgm:prSet>
      <dgm:spPr/>
    </dgm:pt>
    <dgm:pt modelId="{2927A276-9D5C-4BA5-B6FC-BB96A34D3CE1}" type="pres">
      <dgm:prSet presAssocID="{90D171AD-B105-48C6-A4FA-051ED4C07865}" presName="comp" presStyleCnt="0"/>
      <dgm:spPr/>
    </dgm:pt>
    <dgm:pt modelId="{998C396B-1826-483E-8BFA-306228B57EED}" type="pres">
      <dgm:prSet presAssocID="{90D171AD-B105-48C6-A4FA-051ED4C07865}" presName="box" presStyleLbl="node1" presStyleIdx="0" presStyleCnt="4"/>
      <dgm:spPr/>
    </dgm:pt>
    <dgm:pt modelId="{C4F7F426-EF44-4737-8DB6-221FD4E75EE0}" type="pres">
      <dgm:prSet presAssocID="{90D171AD-B105-48C6-A4FA-051ED4C07865}" presName="img" presStyleLbl="fgImgPlace1" presStyleIdx="0" presStyleCnt="4"/>
      <dgm:spPr>
        <a:xfrm>
          <a:off x="135979" y="135979"/>
          <a:ext cx="2103120" cy="1087834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rcRect/>
          <a:stretch>
            <a:fillRect l="-5000" r="-5000"/>
          </a:stretch>
        </a:blipFill>
      </dgm:spPr>
    </dgm:pt>
    <dgm:pt modelId="{2A913F40-8C4E-4CD0-9304-1C81AA625322}" type="pres">
      <dgm:prSet presAssocID="{90D171AD-B105-48C6-A4FA-051ED4C07865}" presName="text" presStyleLbl="node1" presStyleIdx="0" presStyleCnt="4">
        <dgm:presLayoutVars>
          <dgm:bulletEnabled val="1"/>
        </dgm:presLayoutVars>
      </dgm:prSet>
      <dgm:spPr/>
    </dgm:pt>
    <dgm:pt modelId="{C65A4813-C53C-42FF-9FB6-E0A3BD4D181B}" type="pres">
      <dgm:prSet presAssocID="{482AFE7B-54CA-4791-9F81-9D11FB7981D3}" presName="spacer" presStyleCnt="0"/>
      <dgm:spPr/>
    </dgm:pt>
    <dgm:pt modelId="{99DD4520-1727-4947-AF96-A866270E0731}" type="pres">
      <dgm:prSet presAssocID="{63FA2125-71CB-4AF1-B934-CEB5D77AB3C3}" presName="comp" presStyleCnt="0"/>
      <dgm:spPr/>
    </dgm:pt>
    <dgm:pt modelId="{82F24113-7397-43E3-8D74-AECD8BD548EB}" type="pres">
      <dgm:prSet presAssocID="{63FA2125-71CB-4AF1-B934-CEB5D77AB3C3}" presName="box" presStyleLbl="node1" presStyleIdx="1" presStyleCnt="4"/>
      <dgm:spPr/>
    </dgm:pt>
    <dgm:pt modelId="{09F2A339-1256-460E-804C-0018B1BBFBFE}" type="pres">
      <dgm:prSet presAssocID="{63FA2125-71CB-4AF1-B934-CEB5D77AB3C3}" presName="img" presStyleLbl="fgImgPlace1" presStyleIdx="1" presStyleCnt="4"/>
      <dgm:spPr>
        <a:xfrm>
          <a:off x="135979" y="1631751"/>
          <a:ext cx="2103120" cy="1087834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rcRect/>
          <a:stretch>
            <a:fillRect t="-16000" b="-16000"/>
          </a:stretch>
        </a:blipFill>
      </dgm:spPr>
    </dgm:pt>
    <dgm:pt modelId="{C9917036-3D8B-4A22-9DC6-A69AC064C895}" type="pres">
      <dgm:prSet presAssocID="{63FA2125-71CB-4AF1-B934-CEB5D77AB3C3}" presName="text" presStyleLbl="node1" presStyleIdx="1" presStyleCnt="4">
        <dgm:presLayoutVars>
          <dgm:bulletEnabled val="1"/>
        </dgm:presLayoutVars>
      </dgm:prSet>
      <dgm:spPr/>
    </dgm:pt>
    <dgm:pt modelId="{ACE989F4-9E8A-42E9-ACF5-381FF918BFB9}" type="pres">
      <dgm:prSet presAssocID="{966003FF-2449-4561-B1F0-E44AA8A5CC77}" presName="spacer" presStyleCnt="0"/>
      <dgm:spPr/>
    </dgm:pt>
    <dgm:pt modelId="{8199E7A0-BDAA-4068-9548-8E442B33B6AC}" type="pres">
      <dgm:prSet presAssocID="{AFDD959F-C23E-43E7-8421-0F6D51115BE6}" presName="comp" presStyleCnt="0"/>
      <dgm:spPr/>
    </dgm:pt>
    <dgm:pt modelId="{84F519D7-E5B1-4C98-A74E-A62FD4489070}" type="pres">
      <dgm:prSet presAssocID="{AFDD959F-C23E-43E7-8421-0F6D51115BE6}" presName="box" presStyleLbl="node1" presStyleIdx="2" presStyleCnt="4"/>
      <dgm:spPr>
        <a:prstGeom prst="roundRect">
          <a:avLst>
            <a:gd name="adj" fmla="val 10000"/>
          </a:avLst>
        </a:prstGeom>
      </dgm:spPr>
    </dgm:pt>
    <dgm:pt modelId="{A64FEE20-E2C2-4945-8F19-E1C2D11DAE8F}" type="pres">
      <dgm:prSet presAssocID="{AFDD959F-C23E-43E7-8421-0F6D51115BE6}" presName="img" presStyleLbl="fgImgPlace1" presStyleIdx="2" presStyleCnt="4"/>
      <dgm:spPr>
        <a:xfrm>
          <a:off x="135979" y="3127524"/>
          <a:ext cx="2103120" cy="1087834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rcRect/>
          <a:stretch>
            <a:fillRect t="-15000" b="-15000"/>
          </a:stretch>
        </a:blipFill>
      </dgm:spPr>
    </dgm:pt>
    <dgm:pt modelId="{165A998A-DDAB-4536-B1B2-4486BAC4B388}" type="pres">
      <dgm:prSet presAssocID="{AFDD959F-C23E-43E7-8421-0F6D51115BE6}" presName="text" presStyleLbl="node1" presStyleIdx="2" presStyleCnt="4">
        <dgm:presLayoutVars>
          <dgm:bulletEnabled val="1"/>
        </dgm:presLayoutVars>
      </dgm:prSet>
      <dgm:spPr/>
    </dgm:pt>
    <dgm:pt modelId="{37A8B386-29C5-4880-9F9F-EC422F657FCB}" type="pres">
      <dgm:prSet presAssocID="{B6550532-83BA-4BB4-A160-562C2C7D0B66}" presName="spacer" presStyleCnt="0"/>
      <dgm:spPr/>
    </dgm:pt>
    <dgm:pt modelId="{EA7C358B-01E5-4A72-9767-3447EE5B94BE}" type="pres">
      <dgm:prSet presAssocID="{317396E3-95D3-42B9-BBC8-B5C1A7144381}" presName="comp" presStyleCnt="0"/>
      <dgm:spPr/>
    </dgm:pt>
    <dgm:pt modelId="{91FABD03-08CA-461F-803A-BEE325FB0BA4}" type="pres">
      <dgm:prSet presAssocID="{317396E3-95D3-42B9-BBC8-B5C1A7144381}" presName="box" presStyleLbl="node1" presStyleIdx="3" presStyleCnt="4" custLinFactNeighborX="-3989" custLinFactNeighborY="3318"/>
      <dgm:spPr/>
    </dgm:pt>
    <dgm:pt modelId="{2EA4F4DE-34FC-42FA-A7AB-13510BE33063}" type="pres">
      <dgm:prSet presAssocID="{317396E3-95D3-42B9-BBC8-B5C1A7144381}" presName="img" presStyleLbl="fgImgPlace1" presStyleIdx="3" presStyleCnt="4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B130547C-687F-4D98-A3A3-A4225CFC3F42}" type="pres">
      <dgm:prSet presAssocID="{317396E3-95D3-42B9-BBC8-B5C1A7144381}" presName="text" presStyleLbl="node1" presStyleIdx="3" presStyleCnt="4">
        <dgm:presLayoutVars>
          <dgm:bulletEnabled val="1"/>
        </dgm:presLayoutVars>
      </dgm:prSet>
      <dgm:spPr/>
    </dgm:pt>
  </dgm:ptLst>
  <dgm:cxnLst>
    <dgm:cxn modelId="{4AF7AC00-B338-4888-AE61-741637D51036}" type="presOf" srcId="{63FA2125-71CB-4AF1-B934-CEB5D77AB3C3}" destId="{82F24113-7397-43E3-8D74-AECD8BD548EB}" srcOrd="0" destOrd="0" presId="urn:microsoft.com/office/officeart/2005/8/layout/vList4"/>
    <dgm:cxn modelId="{F06A6105-E4DD-45B2-8CDA-E19FCE4457A8}" type="presOf" srcId="{90D171AD-B105-48C6-A4FA-051ED4C07865}" destId="{2A913F40-8C4E-4CD0-9304-1C81AA625322}" srcOrd="1" destOrd="0" presId="urn:microsoft.com/office/officeart/2005/8/layout/vList4"/>
    <dgm:cxn modelId="{9CBF6907-F60E-4186-9A9E-64B19016A5D7}" type="presOf" srcId="{8A7FE156-35AF-443F-AB92-09048629BAB1}" destId="{998C396B-1826-483E-8BFA-306228B57EED}" srcOrd="0" destOrd="1" presId="urn:microsoft.com/office/officeart/2005/8/layout/vList4"/>
    <dgm:cxn modelId="{8E54240E-6986-4988-A120-167A455AC763}" type="presOf" srcId="{317396E3-95D3-42B9-BBC8-B5C1A7144381}" destId="{B130547C-687F-4D98-A3A3-A4225CFC3F42}" srcOrd="1" destOrd="0" presId="urn:microsoft.com/office/officeart/2005/8/layout/vList4"/>
    <dgm:cxn modelId="{CB049A0F-FA6D-4E14-B5EF-EC667BECB493}" type="presOf" srcId="{AFDD959F-C23E-43E7-8421-0F6D51115BE6}" destId="{165A998A-DDAB-4536-B1B2-4486BAC4B388}" srcOrd="1" destOrd="0" presId="urn:microsoft.com/office/officeart/2005/8/layout/vList4"/>
    <dgm:cxn modelId="{E0D15119-5C8F-4CBC-B6C3-E9E731BF230E}" type="presOf" srcId="{AFDD959F-C23E-43E7-8421-0F6D51115BE6}" destId="{84F519D7-E5B1-4C98-A74E-A62FD4489070}" srcOrd="0" destOrd="0" presId="urn:microsoft.com/office/officeart/2005/8/layout/vList4"/>
    <dgm:cxn modelId="{98D1371A-09D8-40ED-9795-B04B02023C75}" type="presOf" srcId="{576111AA-5720-4B08-B114-5A07B2D4B0AA}" destId="{165A998A-DDAB-4536-B1B2-4486BAC4B388}" srcOrd="1" destOrd="2" presId="urn:microsoft.com/office/officeart/2005/8/layout/vList4"/>
    <dgm:cxn modelId="{DFA11A37-C2A2-4898-87FB-6216B09FDCB7}" srcId="{B4A802C1-5D0D-49B8-894E-2FEBAF65CC4F}" destId="{AFDD959F-C23E-43E7-8421-0F6D51115BE6}" srcOrd="2" destOrd="0" parTransId="{63443D4E-8DC0-40DB-8FD2-8B79E85E30B4}" sibTransId="{B6550532-83BA-4BB4-A160-562C2C7D0B66}"/>
    <dgm:cxn modelId="{02747439-217F-42DC-8A47-8104A68D0810}" type="presOf" srcId="{63FA2125-71CB-4AF1-B934-CEB5D77AB3C3}" destId="{C9917036-3D8B-4A22-9DC6-A69AC064C895}" srcOrd="1" destOrd="0" presId="urn:microsoft.com/office/officeart/2005/8/layout/vList4"/>
    <dgm:cxn modelId="{886E9140-2004-422F-8636-2CF80363EC5A}" type="presOf" srcId="{3FE7FD85-8604-425B-A6CC-094240841925}" destId="{998C396B-1826-483E-8BFA-306228B57EED}" srcOrd="0" destOrd="2" presId="urn:microsoft.com/office/officeart/2005/8/layout/vList4"/>
    <dgm:cxn modelId="{D3B42446-6795-4412-A8D8-A3D0E597FB44}" type="presOf" srcId="{8A7FE156-35AF-443F-AB92-09048629BAB1}" destId="{2A913F40-8C4E-4CD0-9304-1C81AA625322}" srcOrd="1" destOrd="1" presId="urn:microsoft.com/office/officeart/2005/8/layout/vList4"/>
    <dgm:cxn modelId="{C5659147-AC97-4345-8ED5-1E00B2BD28BC}" type="presOf" srcId="{75BEB916-6213-4F6D-9295-B669B015B203}" destId="{82F24113-7397-43E3-8D74-AECD8BD548EB}" srcOrd="0" destOrd="2" presId="urn:microsoft.com/office/officeart/2005/8/layout/vList4"/>
    <dgm:cxn modelId="{C58B9B6B-0F29-4019-B8AF-C88339EB8033}" srcId="{B4A802C1-5D0D-49B8-894E-2FEBAF65CC4F}" destId="{90D171AD-B105-48C6-A4FA-051ED4C07865}" srcOrd="0" destOrd="0" parTransId="{D608170E-ACFE-4EB0-8EA1-1560F64E041E}" sibTransId="{482AFE7B-54CA-4791-9F81-9D11FB7981D3}"/>
    <dgm:cxn modelId="{1CB71858-BE3A-42A9-BDD0-0887F92ADB0C}" type="presOf" srcId="{200DF2DD-C701-4BDF-AAB5-338EEF242D88}" destId="{C9917036-3D8B-4A22-9DC6-A69AC064C895}" srcOrd="1" destOrd="1" presId="urn:microsoft.com/office/officeart/2005/8/layout/vList4"/>
    <dgm:cxn modelId="{8997557C-0A95-4233-B90C-263355184609}" type="presOf" srcId="{200DF2DD-C701-4BDF-AAB5-338EEF242D88}" destId="{82F24113-7397-43E3-8D74-AECD8BD548EB}" srcOrd="0" destOrd="1" presId="urn:microsoft.com/office/officeart/2005/8/layout/vList4"/>
    <dgm:cxn modelId="{85139C7D-5158-44FD-9F09-020CC773F698}" type="presOf" srcId="{DCA270F6-CC9D-4AB7-B57D-6045496A7E72}" destId="{84F519D7-E5B1-4C98-A74E-A62FD4489070}" srcOrd="0" destOrd="1" presId="urn:microsoft.com/office/officeart/2005/8/layout/vList4"/>
    <dgm:cxn modelId="{75DE9A88-47D8-4BC7-BBA7-7B4E70D49F3B}" srcId="{B4A802C1-5D0D-49B8-894E-2FEBAF65CC4F}" destId="{63FA2125-71CB-4AF1-B934-CEB5D77AB3C3}" srcOrd="1" destOrd="0" parTransId="{F585E0BF-2FFA-4513-B5DC-C350AF197AA4}" sibTransId="{966003FF-2449-4561-B1F0-E44AA8A5CC77}"/>
    <dgm:cxn modelId="{4ED4949D-F459-482A-BCDB-4933BEE3908C}" srcId="{AFDD959F-C23E-43E7-8421-0F6D51115BE6}" destId="{DCA270F6-CC9D-4AB7-B57D-6045496A7E72}" srcOrd="0" destOrd="0" parTransId="{A0020A60-E68C-4CEB-938F-9E42C8D2609D}" sibTransId="{89EF31C9-22D7-4783-A649-1D66EA35D13C}"/>
    <dgm:cxn modelId="{1D55209E-9085-4992-AA70-B25970427B85}" type="presOf" srcId="{317396E3-95D3-42B9-BBC8-B5C1A7144381}" destId="{91FABD03-08CA-461F-803A-BEE325FB0BA4}" srcOrd="0" destOrd="0" presId="urn:microsoft.com/office/officeart/2005/8/layout/vList4"/>
    <dgm:cxn modelId="{5BEA12A6-0A60-4ECF-917C-1DB4D7544352}" type="presOf" srcId="{576111AA-5720-4B08-B114-5A07B2D4B0AA}" destId="{84F519D7-E5B1-4C98-A74E-A62FD4489070}" srcOrd="0" destOrd="2" presId="urn:microsoft.com/office/officeart/2005/8/layout/vList4"/>
    <dgm:cxn modelId="{37AB01B2-E66E-4683-8709-79B3EEBEAC41}" type="presOf" srcId="{75BEB916-6213-4F6D-9295-B669B015B203}" destId="{C9917036-3D8B-4A22-9DC6-A69AC064C895}" srcOrd="1" destOrd="2" presId="urn:microsoft.com/office/officeart/2005/8/layout/vList4"/>
    <dgm:cxn modelId="{41BB2AB4-C3A3-4BB5-8E51-16D0B66523FB}" srcId="{63FA2125-71CB-4AF1-B934-CEB5D77AB3C3}" destId="{200DF2DD-C701-4BDF-AAB5-338EEF242D88}" srcOrd="0" destOrd="0" parTransId="{C8DE3E98-E316-42BF-8FB7-7B2323CA6228}" sibTransId="{1A7F1ADC-6B37-484D-A802-588F4CB4A8C2}"/>
    <dgm:cxn modelId="{6A451EBF-B2D1-4390-82A3-A13E7B7AA5C4}" srcId="{90D171AD-B105-48C6-A4FA-051ED4C07865}" destId="{8A7FE156-35AF-443F-AB92-09048629BAB1}" srcOrd="0" destOrd="0" parTransId="{A09AF811-7B96-43D3-B1CE-14EEB7D2DD6D}" sibTransId="{A3B0998E-0D5C-4AD0-A6B8-BC46CD415E71}"/>
    <dgm:cxn modelId="{120B1FD1-0056-4877-BCB6-D5BD4914212A}" srcId="{63FA2125-71CB-4AF1-B934-CEB5D77AB3C3}" destId="{75BEB916-6213-4F6D-9295-B669B015B203}" srcOrd="1" destOrd="0" parTransId="{8E4635E8-BFC6-4B26-AFD1-D3DE4DBE7BBF}" sibTransId="{1D857448-D666-491C-A9E8-8BD86668DDFE}"/>
    <dgm:cxn modelId="{893460D5-406C-4824-890C-D9B9A099BB36}" type="presOf" srcId="{90D171AD-B105-48C6-A4FA-051ED4C07865}" destId="{998C396B-1826-483E-8BFA-306228B57EED}" srcOrd="0" destOrd="0" presId="urn:microsoft.com/office/officeart/2005/8/layout/vList4"/>
    <dgm:cxn modelId="{08821FDD-C9C6-4D79-A8FE-8C8E9450DF92}" srcId="{90D171AD-B105-48C6-A4FA-051ED4C07865}" destId="{3FE7FD85-8604-425B-A6CC-094240841925}" srcOrd="1" destOrd="0" parTransId="{D8E3F4D1-A10E-498C-A8A5-731E3E61D892}" sibTransId="{931B1ECA-56BF-4D68-95AD-09B4E6E77EB5}"/>
    <dgm:cxn modelId="{5EC2E8E8-C8DC-40D8-A9C6-CD709BC51107}" srcId="{B4A802C1-5D0D-49B8-894E-2FEBAF65CC4F}" destId="{317396E3-95D3-42B9-BBC8-B5C1A7144381}" srcOrd="3" destOrd="0" parTransId="{2E5E67D5-2269-4F9C-84FA-392C78E19EDA}" sibTransId="{2D0DE922-ADE4-43AF-AA8E-55C97726962D}"/>
    <dgm:cxn modelId="{AAF88BEA-3681-40BB-B731-9EAB57DABFF7}" type="presOf" srcId="{DCA270F6-CC9D-4AB7-B57D-6045496A7E72}" destId="{165A998A-DDAB-4536-B1B2-4486BAC4B388}" srcOrd="1" destOrd="1" presId="urn:microsoft.com/office/officeart/2005/8/layout/vList4"/>
    <dgm:cxn modelId="{3E58E3F8-7C7C-44A8-8CAF-0ABDF0684106}" type="presOf" srcId="{3FE7FD85-8604-425B-A6CC-094240841925}" destId="{2A913F40-8C4E-4CD0-9304-1C81AA625322}" srcOrd="1" destOrd="2" presId="urn:microsoft.com/office/officeart/2005/8/layout/vList4"/>
    <dgm:cxn modelId="{C26D5FF9-0EA4-4114-9D51-377B3A852C96}" type="presOf" srcId="{B4A802C1-5D0D-49B8-894E-2FEBAF65CC4F}" destId="{5BB30DA4-3BCE-4D3F-8AF6-2A2E8FBFE8C1}" srcOrd="0" destOrd="0" presId="urn:microsoft.com/office/officeart/2005/8/layout/vList4"/>
    <dgm:cxn modelId="{BD96D0FB-521E-46FC-BDC6-8F6C8805E798}" srcId="{AFDD959F-C23E-43E7-8421-0F6D51115BE6}" destId="{576111AA-5720-4B08-B114-5A07B2D4B0AA}" srcOrd="1" destOrd="0" parTransId="{946457D0-CD1B-4019-8B93-0992E4C9EEE0}" sibTransId="{A6EE73A7-12B2-4590-B8EF-68271ADB4F88}"/>
    <dgm:cxn modelId="{B2EFB0D7-B545-48FE-B764-94E6072FA33A}" type="presParOf" srcId="{5BB30DA4-3BCE-4D3F-8AF6-2A2E8FBFE8C1}" destId="{2927A276-9D5C-4BA5-B6FC-BB96A34D3CE1}" srcOrd="0" destOrd="0" presId="urn:microsoft.com/office/officeart/2005/8/layout/vList4"/>
    <dgm:cxn modelId="{89F50C85-1A19-41FB-87D8-07DC1FEBD5A2}" type="presParOf" srcId="{2927A276-9D5C-4BA5-B6FC-BB96A34D3CE1}" destId="{998C396B-1826-483E-8BFA-306228B57EED}" srcOrd="0" destOrd="0" presId="urn:microsoft.com/office/officeart/2005/8/layout/vList4"/>
    <dgm:cxn modelId="{CF0ABB80-3784-401D-A2E3-F0D4D53FFA3E}" type="presParOf" srcId="{2927A276-9D5C-4BA5-B6FC-BB96A34D3CE1}" destId="{C4F7F426-EF44-4737-8DB6-221FD4E75EE0}" srcOrd="1" destOrd="0" presId="urn:microsoft.com/office/officeart/2005/8/layout/vList4"/>
    <dgm:cxn modelId="{833699BA-AA1E-48FC-B9A6-0479351BAFF9}" type="presParOf" srcId="{2927A276-9D5C-4BA5-B6FC-BB96A34D3CE1}" destId="{2A913F40-8C4E-4CD0-9304-1C81AA625322}" srcOrd="2" destOrd="0" presId="urn:microsoft.com/office/officeart/2005/8/layout/vList4"/>
    <dgm:cxn modelId="{ABA13B29-0B62-4DBE-8290-EF61A150C922}" type="presParOf" srcId="{5BB30DA4-3BCE-4D3F-8AF6-2A2E8FBFE8C1}" destId="{C65A4813-C53C-42FF-9FB6-E0A3BD4D181B}" srcOrd="1" destOrd="0" presId="urn:microsoft.com/office/officeart/2005/8/layout/vList4"/>
    <dgm:cxn modelId="{986C7ADD-B57D-4199-BDCC-9DC4B3364560}" type="presParOf" srcId="{5BB30DA4-3BCE-4D3F-8AF6-2A2E8FBFE8C1}" destId="{99DD4520-1727-4947-AF96-A866270E0731}" srcOrd="2" destOrd="0" presId="urn:microsoft.com/office/officeart/2005/8/layout/vList4"/>
    <dgm:cxn modelId="{959323D0-6AD9-41A5-BD58-77606F477BD1}" type="presParOf" srcId="{99DD4520-1727-4947-AF96-A866270E0731}" destId="{82F24113-7397-43E3-8D74-AECD8BD548EB}" srcOrd="0" destOrd="0" presId="urn:microsoft.com/office/officeart/2005/8/layout/vList4"/>
    <dgm:cxn modelId="{AEF90B14-F14C-4406-906E-D39E0C03BCCE}" type="presParOf" srcId="{99DD4520-1727-4947-AF96-A866270E0731}" destId="{09F2A339-1256-460E-804C-0018B1BBFBFE}" srcOrd="1" destOrd="0" presId="urn:microsoft.com/office/officeart/2005/8/layout/vList4"/>
    <dgm:cxn modelId="{BD85EC59-888C-4C6E-9A79-27327AD0A5ED}" type="presParOf" srcId="{99DD4520-1727-4947-AF96-A866270E0731}" destId="{C9917036-3D8B-4A22-9DC6-A69AC064C895}" srcOrd="2" destOrd="0" presId="urn:microsoft.com/office/officeart/2005/8/layout/vList4"/>
    <dgm:cxn modelId="{2959FACF-82BB-4621-A73B-A6E5AE6BC58F}" type="presParOf" srcId="{5BB30DA4-3BCE-4D3F-8AF6-2A2E8FBFE8C1}" destId="{ACE989F4-9E8A-42E9-ACF5-381FF918BFB9}" srcOrd="3" destOrd="0" presId="urn:microsoft.com/office/officeart/2005/8/layout/vList4"/>
    <dgm:cxn modelId="{2583B2BD-A7F7-4A67-B991-B81B6308549D}" type="presParOf" srcId="{5BB30DA4-3BCE-4D3F-8AF6-2A2E8FBFE8C1}" destId="{8199E7A0-BDAA-4068-9548-8E442B33B6AC}" srcOrd="4" destOrd="0" presId="urn:microsoft.com/office/officeart/2005/8/layout/vList4"/>
    <dgm:cxn modelId="{B74E7242-D613-4900-8066-4BB259F435D5}" type="presParOf" srcId="{8199E7A0-BDAA-4068-9548-8E442B33B6AC}" destId="{84F519D7-E5B1-4C98-A74E-A62FD4489070}" srcOrd="0" destOrd="0" presId="urn:microsoft.com/office/officeart/2005/8/layout/vList4"/>
    <dgm:cxn modelId="{973BFC03-1843-4BE7-A7B5-42E24C65732B}" type="presParOf" srcId="{8199E7A0-BDAA-4068-9548-8E442B33B6AC}" destId="{A64FEE20-E2C2-4945-8F19-E1C2D11DAE8F}" srcOrd="1" destOrd="0" presId="urn:microsoft.com/office/officeart/2005/8/layout/vList4"/>
    <dgm:cxn modelId="{26A4A2D9-F5C3-4772-921C-5832D66910DC}" type="presParOf" srcId="{8199E7A0-BDAA-4068-9548-8E442B33B6AC}" destId="{165A998A-DDAB-4536-B1B2-4486BAC4B388}" srcOrd="2" destOrd="0" presId="urn:microsoft.com/office/officeart/2005/8/layout/vList4"/>
    <dgm:cxn modelId="{2FB957E9-FB07-4B4E-89F9-8C56BCA59695}" type="presParOf" srcId="{5BB30DA4-3BCE-4D3F-8AF6-2A2E8FBFE8C1}" destId="{37A8B386-29C5-4880-9F9F-EC422F657FCB}" srcOrd="5" destOrd="0" presId="urn:microsoft.com/office/officeart/2005/8/layout/vList4"/>
    <dgm:cxn modelId="{46830B04-5832-4732-ABFB-F65288A18543}" type="presParOf" srcId="{5BB30DA4-3BCE-4D3F-8AF6-2A2E8FBFE8C1}" destId="{EA7C358B-01E5-4A72-9767-3447EE5B94BE}" srcOrd="6" destOrd="0" presId="urn:microsoft.com/office/officeart/2005/8/layout/vList4"/>
    <dgm:cxn modelId="{1B37E024-D2C2-4E10-B96C-2847AEDA41D2}" type="presParOf" srcId="{EA7C358B-01E5-4A72-9767-3447EE5B94BE}" destId="{91FABD03-08CA-461F-803A-BEE325FB0BA4}" srcOrd="0" destOrd="0" presId="urn:microsoft.com/office/officeart/2005/8/layout/vList4"/>
    <dgm:cxn modelId="{0DB50F85-F978-4454-8857-CBA249F5BF81}" type="presParOf" srcId="{EA7C358B-01E5-4A72-9767-3447EE5B94BE}" destId="{2EA4F4DE-34FC-42FA-A7AB-13510BE33063}" srcOrd="1" destOrd="0" presId="urn:microsoft.com/office/officeart/2005/8/layout/vList4"/>
    <dgm:cxn modelId="{8F2F1ED9-AD86-46E7-B179-20C2F8A4C398}" type="presParOf" srcId="{EA7C358B-01E5-4A72-9767-3447EE5B94BE}" destId="{B130547C-687F-4D98-A3A3-A4225CFC3F42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016E4CF-7ACA-48E1-9816-E820C39C21F8}" type="doc">
      <dgm:prSet loTypeId="urn:microsoft.com/office/officeart/2005/8/layout/radial3" loCatId="relationship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F5FE8578-30D2-40C9-A542-694B4FFD5871}">
      <dgm:prSet phldrT="[Text]"/>
      <dgm:spPr/>
      <dgm:t>
        <a:bodyPr/>
        <a:lstStyle/>
        <a:p>
          <a:r>
            <a:rPr lang="en-US" dirty="0"/>
            <a:t>2023 BUDGETARY PRESSURES $2,734,350</a:t>
          </a:r>
        </a:p>
      </dgm:t>
    </dgm:pt>
    <dgm:pt modelId="{E405ABF2-7C77-4993-8933-D2242E154030}" type="parTrans" cxnId="{353BC451-D442-495F-B6C1-0D32612C0225}">
      <dgm:prSet/>
      <dgm:spPr/>
      <dgm:t>
        <a:bodyPr/>
        <a:lstStyle/>
        <a:p>
          <a:endParaRPr lang="en-US"/>
        </a:p>
      </dgm:t>
    </dgm:pt>
    <dgm:pt modelId="{07060B96-6670-48B9-B497-C5DB1993420E}" type="sibTrans" cxnId="{353BC451-D442-495F-B6C1-0D32612C0225}">
      <dgm:prSet/>
      <dgm:spPr/>
      <dgm:t>
        <a:bodyPr/>
        <a:lstStyle/>
        <a:p>
          <a:endParaRPr lang="en-US"/>
        </a:p>
      </dgm:t>
    </dgm:pt>
    <dgm:pt modelId="{2C733652-9616-4894-9606-82C296420DA7}">
      <dgm:prSet phldrT="[Text]"/>
      <dgm:spPr/>
      <dgm:t>
        <a:bodyPr/>
        <a:lstStyle/>
        <a:p>
          <a:r>
            <a:rPr lang="en-US" dirty="0"/>
            <a:t>GENERAL INSURANCE $113,750</a:t>
          </a:r>
        </a:p>
      </dgm:t>
    </dgm:pt>
    <dgm:pt modelId="{CED804B9-071C-41A5-860F-5E20450984FD}" type="parTrans" cxnId="{D1F07D3F-9055-4FA3-8B1D-CBB49E4EEA9E}">
      <dgm:prSet/>
      <dgm:spPr/>
      <dgm:t>
        <a:bodyPr/>
        <a:lstStyle/>
        <a:p>
          <a:endParaRPr lang="en-US"/>
        </a:p>
      </dgm:t>
    </dgm:pt>
    <dgm:pt modelId="{8F70EDF2-C698-4DA0-B65A-9AAB3054106A}" type="sibTrans" cxnId="{D1F07D3F-9055-4FA3-8B1D-CBB49E4EEA9E}">
      <dgm:prSet/>
      <dgm:spPr/>
      <dgm:t>
        <a:bodyPr/>
        <a:lstStyle/>
        <a:p>
          <a:endParaRPr lang="en-US"/>
        </a:p>
      </dgm:t>
    </dgm:pt>
    <dgm:pt modelId="{33270D15-4332-40E0-A154-831DA2AFFFB0}">
      <dgm:prSet phldrT="[Text]"/>
      <dgm:spPr/>
      <dgm:t>
        <a:bodyPr/>
        <a:lstStyle/>
        <a:p>
          <a:r>
            <a:rPr lang="en-US" dirty="0"/>
            <a:t>HEALTH BENEFIT COSTS $945,000</a:t>
          </a:r>
        </a:p>
      </dgm:t>
    </dgm:pt>
    <dgm:pt modelId="{253E3B76-C894-4FD1-A8D8-31CE88336594}" type="parTrans" cxnId="{F22760F3-A836-4243-A649-F9BF6E67B9FE}">
      <dgm:prSet/>
      <dgm:spPr/>
      <dgm:t>
        <a:bodyPr/>
        <a:lstStyle/>
        <a:p>
          <a:endParaRPr lang="en-US"/>
        </a:p>
      </dgm:t>
    </dgm:pt>
    <dgm:pt modelId="{ABD70B43-2E98-4937-9832-1D2E21C54412}" type="sibTrans" cxnId="{F22760F3-A836-4243-A649-F9BF6E67B9FE}">
      <dgm:prSet/>
      <dgm:spPr/>
      <dgm:t>
        <a:bodyPr/>
        <a:lstStyle/>
        <a:p>
          <a:endParaRPr lang="en-US"/>
        </a:p>
      </dgm:t>
    </dgm:pt>
    <dgm:pt modelId="{2E58B5DC-1A5E-4614-B9DE-9A134AED906B}">
      <dgm:prSet phldrT="[Text]"/>
      <dgm:spPr/>
      <dgm:t>
        <a:bodyPr/>
        <a:lstStyle/>
        <a:p>
          <a:r>
            <a:rPr lang="en-US" dirty="0"/>
            <a:t>PENSION OBLIGATIONS $790,800</a:t>
          </a:r>
        </a:p>
      </dgm:t>
    </dgm:pt>
    <dgm:pt modelId="{80BC1B9B-6EDA-41A8-9DF0-C274F7A3979E}" type="parTrans" cxnId="{62F313A0-ADE6-4D5B-869E-B552C28F7B86}">
      <dgm:prSet/>
      <dgm:spPr/>
      <dgm:t>
        <a:bodyPr/>
        <a:lstStyle/>
        <a:p>
          <a:endParaRPr lang="en-US"/>
        </a:p>
      </dgm:t>
    </dgm:pt>
    <dgm:pt modelId="{17B3BF49-71F0-4852-BEF3-4151CC075743}" type="sibTrans" cxnId="{62F313A0-ADE6-4D5B-869E-B552C28F7B86}">
      <dgm:prSet/>
      <dgm:spPr/>
      <dgm:t>
        <a:bodyPr/>
        <a:lstStyle/>
        <a:p>
          <a:endParaRPr lang="en-US"/>
        </a:p>
      </dgm:t>
    </dgm:pt>
    <dgm:pt modelId="{506E7D11-16DF-4525-83E1-B564CE875108}">
      <dgm:prSet phldrT="[Text]"/>
      <dgm:spPr/>
      <dgm:t>
        <a:bodyPr/>
        <a:lstStyle/>
        <a:p>
          <a:r>
            <a:rPr lang="en-US" dirty="0"/>
            <a:t>MANDATED IDA COST NOTE PAYOFF $800,000</a:t>
          </a:r>
        </a:p>
      </dgm:t>
    </dgm:pt>
    <dgm:pt modelId="{2718C0D6-9F39-46E2-BB9C-9CB984B63710}" type="parTrans" cxnId="{D311F10D-A121-4057-BF7B-D9A5C136B140}">
      <dgm:prSet/>
      <dgm:spPr/>
      <dgm:t>
        <a:bodyPr/>
        <a:lstStyle/>
        <a:p>
          <a:endParaRPr lang="en-US"/>
        </a:p>
      </dgm:t>
    </dgm:pt>
    <dgm:pt modelId="{697BFA4E-1734-4D57-893E-95B0AE26EE72}" type="sibTrans" cxnId="{D311F10D-A121-4057-BF7B-D9A5C136B140}">
      <dgm:prSet/>
      <dgm:spPr/>
      <dgm:t>
        <a:bodyPr/>
        <a:lstStyle/>
        <a:p>
          <a:endParaRPr lang="en-US"/>
        </a:p>
      </dgm:t>
    </dgm:pt>
    <dgm:pt modelId="{C28D3A57-4FC0-4356-BE32-F97F22F36553}">
      <dgm:prSet phldrT="[Text]"/>
      <dgm:spPr/>
      <dgm:t>
        <a:bodyPr/>
        <a:lstStyle/>
        <a:p>
          <a:r>
            <a:rPr lang="en-US" dirty="0"/>
            <a:t>MANDATED REVALUATION 5-YEAR NOTE $114,800</a:t>
          </a:r>
        </a:p>
      </dgm:t>
    </dgm:pt>
    <dgm:pt modelId="{EE265806-39E7-4E0D-B53D-6E4CC565EE69}" type="parTrans" cxnId="{77A79E51-040E-45E7-847E-32059D297EAE}">
      <dgm:prSet/>
      <dgm:spPr/>
      <dgm:t>
        <a:bodyPr/>
        <a:lstStyle/>
        <a:p>
          <a:endParaRPr lang="en-US"/>
        </a:p>
      </dgm:t>
    </dgm:pt>
    <dgm:pt modelId="{3E92608E-4EBA-4E02-9AF0-B0B570829A94}" type="sibTrans" cxnId="{77A79E51-040E-45E7-847E-32059D297EAE}">
      <dgm:prSet/>
      <dgm:spPr/>
      <dgm:t>
        <a:bodyPr/>
        <a:lstStyle/>
        <a:p>
          <a:endParaRPr lang="en-US"/>
        </a:p>
      </dgm:t>
    </dgm:pt>
    <dgm:pt modelId="{734FCBCA-63E1-4ADD-B088-A9B6687166E7}">
      <dgm:prSet phldrT="[Text]"/>
      <dgm:spPr/>
      <dgm:t>
        <a:bodyPr/>
        <a:lstStyle/>
        <a:p>
          <a:r>
            <a:rPr lang="en-US" dirty="0"/>
            <a:t>PANDEMIC REVENUE YR3 5-YEAR NOTE $400,000</a:t>
          </a:r>
        </a:p>
      </dgm:t>
    </dgm:pt>
    <dgm:pt modelId="{419330CF-3CEF-4646-9D19-5464615DABCF}" type="sibTrans" cxnId="{DAB9D37E-3765-4EDA-B131-D002C0CC7F63}">
      <dgm:prSet/>
      <dgm:spPr/>
      <dgm:t>
        <a:bodyPr/>
        <a:lstStyle/>
        <a:p>
          <a:endParaRPr lang="en-US"/>
        </a:p>
      </dgm:t>
    </dgm:pt>
    <dgm:pt modelId="{D6DED6D7-D046-48B7-BE37-0DCAEFBB0540}" type="parTrans" cxnId="{DAB9D37E-3765-4EDA-B131-D002C0CC7F63}">
      <dgm:prSet/>
      <dgm:spPr/>
      <dgm:t>
        <a:bodyPr/>
        <a:lstStyle/>
        <a:p>
          <a:endParaRPr lang="en-US"/>
        </a:p>
      </dgm:t>
    </dgm:pt>
    <dgm:pt modelId="{A27D08D8-4D00-42BA-9C7F-280B267E74FB}" type="pres">
      <dgm:prSet presAssocID="{0016E4CF-7ACA-48E1-9816-E820C39C21F8}" presName="composite" presStyleCnt="0">
        <dgm:presLayoutVars>
          <dgm:chMax val="1"/>
          <dgm:dir/>
          <dgm:resizeHandles val="exact"/>
        </dgm:presLayoutVars>
      </dgm:prSet>
      <dgm:spPr/>
    </dgm:pt>
    <dgm:pt modelId="{4F4E3C39-1858-4B97-9337-16754B88EA58}" type="pres">
      <dgm:prSet presAssocID="{0016E4CF-7ACA-48E1-9816-E820C39C21F8}" presName="radial" presStyleCnt="0">
        <dgm:presLayoutVars>
          <dgm:animLvl val="ctr"/>
        </dgm:presLayoutVars>
      </dgm:prSet>
      <dgm:spPr/>
    </dgm:pt>
    <dgm:pt modelId="{062B4A0E-A28B-4493-B6E1-03EF9D6379DF}" type="pres">
      <dgm:prSet presAssocID="{F5FE8578-30D2-40C9-A542-694B4FFD5871}" presName="centerShape" presStyleLbl="vennNode1" presStyleIdx="0" presStyleCnt="7"/>
      <dgm:spPr/>
    </dgm:pt>
    <dgm:pt modelId="{4D60FF43-7872-47A3-BE7C-60EC648752FE}" type="pres">
      <dgm:prSet presAssocID="{2C733652-9616-4894-9606-82C296420DA7}" presName="node" presStyleLbl="vennNode1" presStyleIdx="1" presStyleCnt="7">
        <dgm:presLayoutVars>
          <dgm:bulletEnabled val="1"/>
        </dgm:presLayoutVars>
      </dgm:prSet>
      <dgm:spPr/>
    </dgm:pt>
    <dgm:pt modelId="{3FB4247F-56DB-433F-8F89-C5B719A6D5D3}" type="pres">
      <dgm:prSet presAssocID="{734FCBCA-63E1-4ADD-B088-A9B6687166E7}" presName="node" presStyleLbl="vennNode1" presStyleIdx="2" presStyleCnt="7">
        <dgm:presLayoutVars>
          <dgm:bulletEnabled val="1"/>
        </dgm:presLayoutVars>
      </dgm:prSet>
      <dgm:spPr/>
    </dgm:pt>
    <dgm:pt modelId="{11718B09-2FF4-4C71-A00C-B588C05807C5}" type="pres">
      <dgm:prSet presAssocID="{C28D3A57-4FC0-4356-BE32-F97F22F36553}" presName="node" presStyleLbl="vennNode1" presStyleIdx="3" presStyleCnt="7">
        <dgm:presLayoutVars>
          <dgm:bulletEnabled val="1"/>
        </dgm:presLayoutVars>
      </dgm:prSet>
      <dgm:spPr/>
    </dgm:pt>
    <dgm:pt modelId="{0C625E11-42FE-4E99-9DD4-1F0B67016A4A}" type="pres">
      <dgm:prSet presAssocID="{506E7D11-16DF-4525-83E1-B564CE875108}" presName="node" presStyleLbl="vennNode1" presStyleIdx="4" presStyleCnt="7">
        <dgm:presLayoutVars>
          <dgm:bulletEnabled val="1"/>
        </dgm:presLayoutVars>
      </dgm:prSet>
      <dgm:spPr/>
    </dgm:pt>
    <dgm:pt modelId="{270495A5-48A4-48BC-9709-6DB8D8A586CC}" type="pres">
      <dgm:prSet presAssocID="{2E58B5DC-1A5E-4614-B9DE-9A134AED906B}" presName="node" presStyleLbl="vennNode1" presStyleIdx="5" presStyleCnt="7">
        <dgm:presLayoutVars>
          <dgm:bulletEnabled val="1"/>
        </dgm:presLayoutVars>
      </dgm:prSet>
      <dgm:spPr/>
    </dgm:pt>
    <dgm:pt modelId="{35B9F014-C318-4910-9D31-EFEF992B5823}" type="pres">
      <dgm:prSet presAssocID="{33270D15-4332-40E0-A154-831DA2AFFFB0}" presName="node" presStyleLbl="vennNode1" presStyleIdx="6" presStyleCnt="7">
        <dgm:presLayoutVars>
          <dgm:bulletEnabled val="1"/>
        </dgm:presLayoutVars>
      </dgm:prSet>
      <dgm:spPr/>
    </dgm:pt>
  </dgm:ptLst>
  <dgm:cxnLst>
    <dgm:cxn modelId="{185F790C-10F4-4D05-985D-8328D522E854}" type="presOf" srcId="{506E7D11-16DF-4525-83E1-B564CE875108}" destId="{0C625E11-42FE-4E99-9DD4-1F0B67016A4A}" srcOrd="0" destOrd="0" presId="urn:microsoft.com/office/officeart/2005/8/layout/radial3"/>
    <dgm:cxn modelId="{D311F10D-A121-4057-BF7B-D9A5C136B140}" srcId="{F5FE8578-30D2-40C9-A542-694B4FFD5871}" destId="{506E7D11-16DF-4525-83E1-B564CE875108}" srcOrd="3" destOrd="0" parTransId="{2718C0D6-9F39-46E2-BB9C-9CB984B63710}" sibTransId="{697BFA4E-1734-4D57-893E-95B0AE26EE72}"/>
    <dgm:cxn modelId="{A15CB514-B69F-429E-973B-EC8C854A6F31}" type="presOf" srcId="{0016E4CF-7ACA-48E1-9816-E820C39C21F8}" destId="{A27D08D8-4D00-42BA-9C7F-280B267E74FB}" srcOrd="0" destOrd="0" presId="urn:microsoft.com/office/officeart/2005/8/layout/radial3"/>
    <dgm:cxn modelId="{9FC84E1C-251B-4489-9743-4419629F882F}" type="presOf" srcId="{2E58B5DC-1A5E-4614-B9DE-9A134AED906B}" destId="{270495A5-48A4-48BC-9709-6DB8D8A586CC}" srcOrd="0" destOrd="0" presId="urn:microsoft.com/office/officeart/2005/8/layout/radial3"/>
    <dgm:cxn modelId="{D1F07D3F-9055-4FA3-8B1D-CBB49E4EEA9E}" srcId="{F5FE8578-30D2-40C9-A542-694B4FFD5871}" destId="{2C733652-9616-4894-9606-82C296420DA7}" srcOrd="0" destOrd="0" parTransId="{CED804B9-071C-41A5-860F-5E20450984FD}" sibTransId="{8F70EDF2-C698-4DA0-B65A-9AAB3054106A}"/>
    <dgm:cxn modelId="{83AB475F-DCF1-4974-8C4B-42DC0D578E1D}" type="presOf" srcId="{2C733652-9616-4894-9606-82C296420DA7}" destId="{4D60FF43-7872-47A3-BE7C-60EC648752FE}" srcOrd="0" destOrd="0" presId="urn:microsoft.com/office/officeart/2005/8/layout/radial3"/>
    <dgm:cxn modelId="{D39B4E6F-DCA3-4037-8DF1-0CD51A5A1CD7}" type="presOf" srcId="{734FCBCA-63E1-4ADD-B088-A9B6687166E7}" destId="{3FB4247F-56DB-433F-8F89-C5B719A6D5D3}" srcOrd="0" destOrd="0" presId="urn:microsoft.com/office/officeart/2005/8/layout/radial3"/>
    <dgm:cxn modelId="{77A79E51-040E-45E7-847E-32059D297EAE}" srcId="{F5FE8578-30D2-40C9-A542-694B4FFD5871}" destId="{C28D3A57-4FC0-4356-BE32-F97F22F36553}" srcOrd="2" destOrd="0" parTransId="{EE265806-39E7-4E0D-B53D-6E4CC565EE69}" sibTransId="{3E92608E-4EBA-4E02-9AF0-B0B570829A94}"/>
    <dgm:cxn modelId="{353BC451-D442-495F-B6C1-0D32612C0225}" srcId="{0016E4CF-7ACA-48E1-9816-E820C39C21F8}" destId="{F5FE8578-30D2-40C9-A542-694B4FFD5871}" srcOrd="0" destOrd="0" parTransId="{E405ABF2-7C77-4993-8933-D2242E154030}" sibTransId="{07060B96-6670-48B9-B497-C5DB1993420E}"/>
    <dgm:cxn modelId="{DAB9D37E-3765-4EDA-B131-D002C0CC7F63}" srcId="{F5FE8578-30D2-40C9-A542-694B4FFD5871}" destId="{734FCBCA-63E1-4ADD-B088-A9B6687166E7}" srcOrd="1" destOrd="0" parTransId="{D6DED6D7-D046-48B7-BE37-0DCAEFBB0540}" sibTransId="{419330CF-3CEF-4646-9D19-5464615DABCF}"/>
    <dgm:cxn modelId="{62F313A0-ADE6-4D5B-869E-B552C28F7B86}" srcId="{F5FE8578-30D2-40C9-A542-694B4FFD5871}" destId="{2E58B5DC-1A5E-4614-B9DE-9A134AED906B}" srcOrd="4" destOrd="0" parTransId="{80BC1B9B-6EDA-41A8-9DF0-C274F7A3979E}" sibTransId="{17B3BF49-71F0-4852-BEF3-4151CC075743}"/>
    <dgm:cxn modelId="{508D67A5-F231-4F35-B2F4-53B81E904C21}" type="presOf" srcId="{33270D15-4332-40E0-A154-831DA2AFFFB0}" destId="{35B9F014-C318-4910-9D31-EFEF992B5823}" srcOrd="0" destOrd="0" presId="urn:microsoft.com/office/officeart/2005/8/layout/radial3"/>
    <dgm:cxn modelId="{390A95AD-3C2B-44FE-8CB2-2E3DE0C83D4A}" type="presOf" srcId="{C28D3A57-4FC0-4356-BE32-F97F22F36553}" destId="{11718B09-2FF4-4C71-A00C-B588C05807C5}" srcOrd="0" destOrd="0" presId="urn:microsoft.com/office/officeart/2005/8/layout/radial3"/>
    <dgm:cxn modelId="{3436F7BE-C394-4AE2-81D4-06588D9AA405}" type="presOf" srcId="{F5FE8578-30D2-40C9-A542-694B4FFD5871}" destId="{062B4A0E-A28B-4493-B6E1-03EF9D6379DF}" srcOrd="0" destOrd="0" presId="urn:microsoft.com/office/officeart/2005/8/layout/radial3"/>
    <dgm:cxn modelId="{F22760F3-A836-4243-A649-F9BF6E67B9FE}" srcId="{F5FE8578-30D2-40C9-A542-694B4FFD5871}" destId="{33270D15-4332-40E0-A154-831DA2AFFFB0}" srcOrd="5" destOrd="0" parTransId="{253E3B76-C894-4FD1-A8D8-31CE88336594}" sibTransId="{ABD70B43-2E98-4937-9832-1D2E21C54412}"/>
    <dgm:cxn modelId="{1A3F7EE7-6DB5-493C-A0D0-12B65C48141A}" type="presParOf" srcId="{A27D08D8-4D00-42BA-9C7F-280B267E74FB}" destId="{4F4E3C39-1858-4B97-9337-16754B88EA58}" srcOrd="0" destOrd="0" presId="urn:microsoft.com/office/officeart/2005/8/layout/radial3"/>
    <dgm:cxn modelId="{D9C6A71A-771D-4398-A59A-96385C02323D}" type="presParOf" srcId="{4F4E3C39-1858-4B97-9337-16754B88EA58}" destId="{062B4A0E-A28B-4493-B6E1-03EF9D6379DF}" srcOrd="0" destOrd="0" presId="urn:microsoft.com/office/officeart/2005/8/layout/radial3"/>
    <dgm:cxn modelId="{72243F44-9D48-4664-88AF-55EBD7DADE31}" type="presParOf" srcId="{4F4E3C39-1858-4B97-9337-16754B88EA58}" destId="{4D60FF43-7872-47A3-BE7C-60EC648752FE}" srcOrd="1" destOrd="0" presId="urn:microsoft.com/office/officeart/2005/8/layout/radial3"/>
    <dgm:cxn modelId="{31941579-5B26-430E-A210-8A11996A8C80}" type="presParOf" srcId="{4F4E3C39-1858-4B97-9337-16754B88EA58}" destId="{3FB4247F-56DB-433F-8F89-C5B719A6D5D3}" srcOrd="2" destOrd="0" presId="urn:microsoft.com/office/officeart/2005/8/layout/radial3"/>
    <dgm:cxn modelId="{4E6B2E71-D15F-4FB7-9633-AA3C31518806}" type="presParOf" srcId="{4F4E3C39-1858-4B97-9337-16754B88EA58}" destId="{11718B09-2FF4-4C71-A00C-B588C05807C5}" srcOrd="3" destOrd="0" presId="urn:microsoft.com/office/officeart/2005/8/layout/radial3"/>
    <dgm:cxn modelId="{49596C2C-4D55-48F0-B373-26BDD69E47D2}" type="presParOf" srcId="{4F4E3C39-1858-4B97-9337-16754B88EA58}" destId="{0C625E11-42FE-4E99-9DD4-1F0B67016A4A}" srcOrd="4" destOrd="0" presId="urn:microsoft.com/office/officeart/2005/8/layout/radial3"/>
    <dgm:cxn modelId="{104DB85E-30B5-474D-AE9F-9F5A1959F499}" type="presParOf" srcId="{4F4E3C39-1858-4B97-9337-16754B88EA58}" destId="{270495A5-48A4-48BC-9709-6DB8D8A586CC}" srcOrd="5" destOrd="0" presId="urn:microsoft.com/office/officeart/2005/8/layout/radial3"/>
    <dgm:cxn modelId="{88FB2D73-2A9B-47AC-8781-BC7F453B0942}" type="presParOf" srcId="{4F4E3C39-1858-4B97-9337-16754B88EA58}" destId="{35B9F014-C318-4910-9D31-EFEF992B5823}" srcOrd="6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2588641-F3FB-414F-9E9D-7739F8BBFFCE}" type="doc">
      <dgm:prSet loTypeId="urn:microsoft.com/office/officeart/2005/8/layout/cycle6" loCatId="relationship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5090E32-075B-4785-9CB1-0C09FC7D5839}">
      <dgm:prSet phldrT="[Text]"/>
      <dgm:spPr/>
      <dgm:t>
        <a:bodyPr/>
        <a:lstStyle/>
        <a:p>
          <a:r>
            <a:rPr lang="en-US" dirty="0"/>
            <a:t>ENDS OVERRELIANCE OF ONE TIME REVENUE</a:t>
          </a:r>
        </a:p>
      </dgm:t>
    </dgm:pt>
    <dgm:pt modelId="{EC277B71-FC79-4DE0-B143-FB1B4979D6DE}" type="parTrans" cxnId="{24B85503-652D-496A-A2DC-2187188401BA}">
      <dgm:prSet/>
      <dgm:spPr/>
      <dgm:t>
        <a:bodyPr/>
        <a:lstStyle/>
        <a:p>
          <a:endParaRPr lang="en-US"/>
        </a:p>
      </dgm:t>
    </dgm:pt>
    <dgm:pt modelId="{B3F0E152-BD74-4BFF-86DD-434CDEF91A65}" type="sibTrans" cxnId="{24B85503-652D-496A-A2DC-2187188401BA}">
      <dgm:prSet/>
      <dgm:spPr/>
      <dgm:t>
        <a:bodyPr/>
        <a:lstStyle/>
        <a:p>
          <a:endParaRPr lang="en-US"/>
        </a:p>
      </dgm:t>
    </dgm:pt>
    <dgm:pt modelId="{34FB07E1-55C7-41DD-BAAA-5EFF6D1A1A2D}">
      <dgm:prSet phldrT="[Text]"/>
      <dgm:spPr/>
      <dgm:t>
        <a:bodyPr/>
        <a:lstStyle/>
        <a:p>
          <a:r>
            <a:rPr lang="en-US" dirty="0"/>
            <a:t>BRINGS USE OF SUPRLUS TO SUSTAINABLE LEVELS</a:t>
          </a:r>
        </a:p>
      </dgm:t>
    </dgm:pt>
    <dgm:pt modelId="{F9C0846C-294E-4C1B-A584-A8306BFF7C02}" type="parTrans" cxnId="{D5C06F2F-AE2A-4F93-B80C-D891ACB1B231}">
      <dgm:prSet/>
      <dgm:spPr/>
      <dgm:t>
        <a:bodyPr/>
        <a:lstStyle/>
        <a:p>
          <a:endParaRPr lang="en-US"/>
        </a:p>
      </dgm:t>
    </dgm:pt>
    <dgm:pt modelId="{6341631F-6723-4016-91DD-128570444B4B}" type="sibTrans" cxnId="{D5C06F2F-AE2A-4F93-B80C-D891ACB1B231}">
      <dgm:prSet/>
      <dgm:spPr/>
      <dgm:t>
        <a:bodyPr/>
        <a:lstStyle/>
        <a:p>
          <a:endParaRPr lang="en-US"/>
        </a:p>
      </dgm:t>
    </dgm:pt>
    <dgm:pt modelId="{F079B1C5-684B-45D1-B82E-2D76307AF0DF}">
      <dgm:prSet phldrT="[Text]"/>
      <dgm:spPr/>
      <dgm:t>
        <a:bodyPr/>
        <a:lstStyle/>
        <a:p>
          <a:r>
            <a:rPr lang="en-US" dirty="0"/>
            <a:t>MAINTAINS OR IMPROVES THE LEVEL OF SERVICES</a:t>
          </a:r>
        </a:p>
      </dgm:t>
    </dgm:pt>
    <dgm:pt modelId="{70D262B9-6918-43B2-9B12-C8B57B751F7D}" type="parTrans" cxnId="{CEDBA325-D1FE-4133-87D2-C031F2CA0D78}">
      <dgm:prSet/>
      <dgm:spPr/>
      <dgm:t>
        <a:bodyPr/>
        <a:lstStyle/>
        <a:p>
          <a:endParaRPr lang="en-US"/>
        </a:p>
      </dgm:t>
    </dgm:pt>
    <dgm:pt modelId="{44D7BAF7-3EBE-4370-84BA-3989407F9D1C}" type="sibTrans" cxnId="{CEDBA325-D1FE-4133-87D2-C031F2CA0D78}">
      <dgm:prSet/>
      <dgm:spPr/>
      <dgm:t>
        <a:bodyPr/>
        <a:lstStyle/>
        <a:p>
          <a:endParaRPr lang="en-US"/>
        </a:p>
      </dgm:t>
    </dgm:pt>
    <dgm:pt modelId="{1BAB9596-693A-4E10-AE66-09E21C16289A}">
      <dgm:prSet phldrT="[Text]"/>
      <dgm:spPr/>
      <dgm:t>
        <a:bodyPr/>
        <a:lstStyle/>
        <a:p>
          <a:r>
            <a:rPr lang="en-US" dirty="0"/>
            <a:t>EXPANDS SHARED SERVICES TO REDUCE COSTS</a:t>
          </a:r>
        </a:p>
      </dgm:t>
    </dgm:pt>
    <dgm:pt modelId="{9D0A090F-56DB-41F5-AABF-67DD52D27889}" type="parTrans" cxnId="{BE8ED36A-DBD7-463E-A416-D2A2D70B9549}">
      <dgm:prSet/>
      <dgm:spPr/>
      <dgm:t>
        <a:bodyPr/>
        <a:lstStyle/>
        <a:p>
          <a:endParaRPr lang="en-US"/>
        </a:p>
      </dgm:t>
    </dgm:pt>
    <dgm:pt modelId="{A9C44729-7D54-4CC4-A89B-F44EFE34F5B5}" type="sibTrans" cxnId="{BE8ED36A-DBD7-463E-A416-D2A2D70B9549}">
      <dgm:prSet/>
      <dgm:spPr/>
      <dgm:t>
        <a:bodyPr/>
        <a:lstStyle/>
        <a:p>
          <a:endParaRPr lang="en-US"/>
        </a:p>
      </dgm:t>
    </dgm:pt>
    <dgm:pt modelId="{CB1FD599-FA31-489B-89F4-EECB86944157}">
      <dgm:prSet phldrT="[Text]"/>
      <dgm:spPr/>
      <dgm:t>
        <a:bodyPr/>
        <a:lstStyle/>
        <a:p>
          <a:r>
            <a:rPr lang="en-US" dirty="0"/>
            <a:t>CONTINUES TO ADHERE TO FISCALLY SOUND BEST PRACTICES</a:t>
          </a:r>
        </a:p>
      </dgm:t>
    </dgm:pt>
    <dgm:pt modelId="{00CB267F-63C9-4AB5-A898-EE913F68ACE0}" type="parTrans" cxnId="{5E4B7DF0-EC01-443D-940B-6A248835C4F6}">
      <dgm:prSet/>
      <dgm:spPr/>
      <dgm:t>
        <a:bodyPr/>
        <a:lstStyle/>
        <a:p>
          <a:endParaRPr lang="en-US"/>
        </a:p>
      </dgm:t>
    </dgm:pt>
    <dgm:pt modelId="{09A58569-602E-4EE6-B20A-1CAA3625A82E}" type="sibTrans" cxnId="{5E4B7DF0-EC01-443D-940B-6A248835C4F6}">
      <dgm:prSet/>
      <dgm:spPr/>
      <dgm:t>
        <a:bodyPr/>
        <a:lstStyle/>
        <a:p>
          <a:endParaRPr lang="en-US"/>
        </a:p>
      </dgm:t>
    </dgm:pt>
    <dgm:pt modelId="{7A3098CC-9A6C-4CE2-AE40-BDF92B5D7310}" type="pres">
      <dgm:prSet presAssocID="{A2588641-F3FB-414F-9E9D-7739F8BBFFCE}" presName="cycle" presStyleCnt="0">
        <dgm:presLayoutVars>
          <dgm:dir/>
          <dgm:resizeHandles val="exact"/>
        </dgm:presLayoutVars>
      </dgm:prSet>
      <dgm:spPr/>
    </dgm:pt>
    <dgm:pt modelId="{0166F325-B491-4F34-813F-C8D10FF40FD7}" type="pres">
      <dgm:prSet presAssocID="{A5090E32-075B-4785-9CB1-0C09FC7D5839}" presName="node" presStyleLbl="node1" presStyleIdx="0" presStyleCnt="5">
        <dgm:presLayoutVars>
          <dgm:bulletEnabled val="1"/>
        </dgm:presLayoutVars>
      </dgm:prSet>
      <dgm:spPr/>
    </dgm:pt>
    <dgm:pt modelId="{DEC04861-40A7-4099-BC90-24ACE73812CA}" type="pres">
      <dgm:prSet presAssocID="{A5090E32-075B-4785-9CB1-0C09FC7D5839}" presName="spNode" presStyleCnt="0"/>
      <dgm:spPr/>
    </dgm:pt>
    <dgm:pt modelId="{3082479D-093E-4BA9-AADB-5ABE0E9F1B67}" type="pres">
      <dgm:prSet presAssocID="{B3F0E152-BD74-4BFF-86DD-434CDEF91A65}" presName="sibTrans" presStyleLbl="sibTrans1D1" presStyleIdx="0" presStyleCnt="5"/>
      <dgm:spPr/>
    </dgm:pt>
    <dgm:pt modelId="{50F60FA0-A943-45D0-A4EF-F60651D7323A}" type="pres">
      <dgm:prSet presAssocID="{34FB07E1-55C7-41DD-BAAA-5EFF6D1A1A2D}" presName="node" presStyleLbl="node1" presStyleIdx="1" presStyleCnt="5">
        <dgm:presLayoutVars>
          <dgm:bulletEnabled val="1"/>
        </dgm:presLayoutVars>
      </dgm:prSet>
      <dgm:spPr/>
    </dgm:pt>
    <dgm:pt modelId="{124DCE0F-F114-4039-923A-71FF0A6E879D}" type="pres">
      <dgm:prSet presAssocID="{34FB07E1-55C7-41DD-BAAA-5EFF6D1A1A2D}" presName="spNode" presStyleCnt="0"/>
      <dgm:spPr/>
    </dgm:pt>
    <dgm:pt modelId="{C75F0AB3-4187-4175-BDC4-FD0F8E4DCC60}" type="pres">
      <dgm:prSet presAssocID="{6341631F-6723-4016-91DD-128570444B4B}" presName="sibTrans" presStyleLbl="sibTrans1D1" presStyleIdx="1" presStyleCnt="5"/>
      <dgm:spPr/>
    </dgm:pt>
    <dgm:pt modelId="{510B70D1-A912-49A6-817C-2C6A361BBA1C}" type="pres">
      <dgm:prSet presAssocID="{F079B1C5-684B-45D1-B82E-2D76307AF0DF}" presName="node" presStyleLbl="node1" presStyleIdx="2" presStyleCnt="5">
        <dgm:presLayoutVars>
          <dgm:bulletEnabled val="1"/>
        </dgm:presLayoutVars>
      </dgm:prSet>
      <dgm:spPr/>
    </dgm:pt>
    <dgm:pt modelId="{6328C71B-F056-4379-AB87-103C47B74BDD}" type="pres">
      <dgm:prSet presAssocID="{F079B1C5-684B-45D1-B82E-2D76307AF0DF}" presName="spNode" presStyleCnt="0"/>
      <dgm:spPr/>
    </dgm:pt>
    <dgm:pt modelId="{46DFE2C0-FBA1-4E73-A445-1FDA74F750F5}" type="pres">
      <dgm:prSet presAssocID="{44D7BAF7-3EBE-4370-84BA-3989407F9D1C}" presName="sibTrans" presStyleLbl="sibTrans1D1" presStyleIdx="2" presStyleCnt="5"/>
      <dgm:spPr/>
    </dgm:pt>
    <dgm:pt modelId="{6FE4E955-FF9A-464C-990A-750AFAA63924}" type="pres">
      <dgm:prSet presAssocID="{1BAB9596-693A-4E10-AE66-09E21C16289A}" presName="node" presStyleLbl="node1" presStyleIdx="3" presStyleCnt="5">
        <dgm:presLayoutVars>
          <dgm:bulletEnabled val="1"/>
        </dgm:presLayoutVars>
      </dgm:prSet>
      <dgm:spPr/>
    </dgm:pt>
    <dgm:pt modelId="{0C21A34D-9D3E-4238-B6AC-0531BAC96B50}" type="pres">
      <dgm:prSet presAssocID="{1BAB9596-693A-4E10-AE66-09E21C16289A}" presName="spNode" presStyleCnt="0"/>
      <dgm:spPr/>
    </dgm:pt>
    <dgm:pt modelId="{3B73B16F-19BE-4CDA-97C7-48E10DCEC653}" type="pres">
      <dgm:prSet presAssocID="{A9C44729-7D54-4CC4-A89B-F44EFE34F5B5}" presName="sibTrans" presStyleLbl="sibTrans1D1" presStyleIdx="3" presStyleCnt="5"/>
      <dgm:spPr/>
    </dgm:pt>
    <dgm:pt modelId="{18C90FC4-5BF8-462E-A53D-FFF0F5F5DC4A}" type="pres">
      <dgm:prSet presAssocID="{CB1FD599-FA31-489B-89F4-EECB86944157}" presName="node" presStyleLbl="node1" presStyleIdx="4" presStyleCnt="5">
        <dgm:presLayoutVars>
          <dgm:bulletEnabled val="1"/>
        </dgm:presLayoutVars>
      </dgm:prSet>
      <dgm:spPr/>
    </dgm:pt>
    <dgm:pt modelId="{31AFB5B8-A178-4CD9-AE0E-818F75D62D36}" type="pres">
      <dgm:prSet presAssocID="{CB1FD599-FA31-489B-89F4-EECB86944157}" presName="spNode" presStyleCnt="0"/>
      <dgm:spPr/>
    </dgm:pt>
    <dgm:pt modelId="{AA2D55A7-DDB9-4E69-87EB-369E9909B462}" type="pres">
      <dgm:prSet presAssocID="{09A58569-602E-4EE6-B20A-1CAA3625A82E}" presName="sibTrans" presStyleLbl="sibTrans1D1" presStyleIdx="4" presStyleCnt="5"/>
      <dgm:spPr/>
    </dgm:pt>
  </dgm:ptLst>
  <dgm:cxnLst>
    <dgm:cxn modelId="{24B85503-652D-496A-A2DC-2187188401BA}" srcId="{A2588641-F3FB-414F-9E9D-7739F8BBFFCE}" destId="{A5090E32-075B-4785-9CB1-0C09FC7D5839}" srcOrd="0" destOrd="0" parTransId="{EC277B71-FC79-4DE0-B143-FB1B4979D6DE}" sibTransId="{B3F0E152-BD74-4BFF-86DD-434CDEF91A65}"/>
    <dgm:cxn modelId="{2E0B8A06-B14C-4250-8FCD-EC37A827A782}" type="presOf" srcId="{A2588641-F3FB-414F-9E9D-7739F8BBFFCE}" destId="{7A3098CC-9A6C-4CE2-AE40-BDF92B5D7310}" srcOrd="0" destOrd="0" presId="urn:microsoft.com/office/officeart/2005/8/layout/cycle6"/>
    <dgm:cxn modelId="{CEDBA325-D1FE-4133-87D2-C031F2CA0D78}" srcId="{A2588641-F3FB-414F-9E9D-7739F8BBFFCE}" destId="{F079B1C5-684B-45D1-B82E-2D76307AF0DF}" srcOrd="2" destOrd="0" parTransId="{70D262B9-6918-43B2-9B12-C8B57B751F7D}" sibTransId="{44D7BAF7-3EBE-4370-84BA-3989407F9D1C}"/>
    <dgm:cxn modelId="{D5C06F2F-AE2A-4F93-B80C-D891ACB1B231}" srcId="{A2588641-F3FB-414F-9E9D-7739F8BBFFCE}" destId="{34FB07E1-55C7-41DD-BAAA-5EFF6D1A1A2D}" srcOrd="1" destOrd="0" parTransId="{F9C0846C-294E-4C1B-A584-A8306BFF7C02}" sibTransId="{6341631F-6723-4016-91DD-128570444B4B}"/>
    <dgm:cxn modelId="{3EDD6935-5BBD-45FE-BAF1-6C401A3F553A}" type="presOf" srcId="{A9C44729-7D54-4CC4-A89B-F44EFE34F5B5}" destId="{3B73B16F-19BE-4CDA-97C7-48E10DCEC653}" srcOrd="0" destOrd="0" presId="urn:microsoft.com/office/officeart/2005/8/layout/cycle6"/>
    <dgm:cxn modelId="{BE8ED36A-DBD7-463E-A416-D2A2D70B9549}" srcId="{A2588641-F3FB-414F-9E9D-7739F8BBFFCE}" destId="{1BAB9596-693A-4E10-AE66-09E21C16289A}" srcOrd="3" destOrd="0" parTransId="{9D0A090F-56DB-41F5-AABF-67DD52D27889}" sibTransId="{A9C44729-7D54-4CC4-A89B-F44EFE34F5B5}"/>
    <dgm:cxn modelId="{6FD31575-0E37-4BEE-B5F8-AF57C3187CAC}" type="presOf" srcId="{34FB07E1-55C7-41DD-BAAA-5EFF6D1A1A2D}" destId="{50F60FA0-A943-45D0-A4EF-F60651D7323A}" srcOrd="0" destOrd="0" presId="urn:microsoft.com/office/officeart/2005/8/layout/cycle6"/>
    <dgm:cxn modelId="{C6686A57-29E0-45DA-B7F4-A492138F4A6F}" type="presOf" srcId="{09A58569-602E-4EE6-B20A-1CAA3625A82E}" destId="{AA2D55A7-DDB9-4E69-87EB-369E9909B462}" srcOrd="0" destOrd="0" presId="urn:microsoft.com/office/officeart/2005/8/layout/cycle6"/>
    <dgm:cxn modelId="{D36D907A-7272-4683-8234-0971BCA57E83}" type="presOf" srcId="{44D7BAF7-3EBE-4370-84BA-3989407F9D1C}" destId="{46DFE2C0-FBA1-4E73-A445-1FDA74F750F5}" srcOrd="0" destOrd="0" presId="urn:microsoft.com/office/officeart/2005/8/layout/cycle6"/>
    <dgm:cxn modelId="{774FE589-E302-4E17-A262-361447FA31C0}" type="presOf" srcId="{B3F0E152-BD74-4BFF-86DD-434CDEF91A65}" destId="{3082479D-093E-4BA9-AADB-5ABE0E9F1B67}" srcOrd="0" destOrd="0" presId="urn:microsoft.com/office/officeart/2005/8/layout/cycle6"/>
    <dgm:cxn modelId="{BB066F9E-B8DF-4BF3-BEA6-3DC4BBF87BD9}" type="presOf" srcId="{A5090E32-075B-4785-9CB1-0C09FC7D5839}" destId="{0166F325-B491-4F34-813F-C8D10FF40FD7}" srcOrd="0" destOrd="0" presId="urn:microsoft.com/office/officeart/2005/8/layout/cycle6"/>
    <dgm:cxn modelId="{747191B1-E9D2-4E1E-B71B-CDF602DCD73C}" type="presOf" srcId="{1BAB9596-693A-4E10-AE66-09E21C16289A}" destId="{6FE4E955-FF9A-464C-990A-750AFAA63924}" srcOrd="0" destOrd="0" presId="urn:microsoft.com/office/officeart/2005/8/layout/cycle6"/>
    <dgm:cxn modelId="{EA261EBC-0C09-4674-AE0F-EAC52EE50AE3}" type="presOf" srcId="{CB1FD599-FA31-489B-89F4-EECB86944157}" destId="{18C90FC4-5BF8-462E-A53D-FFF0F5F5DC4A}" srcOrd="0" destOrd="0" presId="urn:microsoft.com/office/officeart/2005/8/layout/cycle6"/>
    <dgm:cxn modelId="{0D9A9DEE-F4CE-4498-AFC2-5385AAE9E09C}" type="presOf" srcId="{6341631F-6723-4016-91DD-128570444B4B}" destId="{C75F0AB3-4187-4175-BDC4-FD0F8E4DCC60}" srcOrd="0" destOrd="0" presId="urn:microsoft.com/office/officeart/2005/8/layout/cycle6"/>
    <dgm:cxn modelId="{5E4B7DF0-EC01-443D-940B-6A248835C4F6}" srcId="{A2588641-F3FB-414F-9E9D-7739F8BBFFCE}" destId="{CB1FD599-FA31-489B-89F4-EECB86944157}" srcOrd="4" destOrd="0" parTransId="{00CB267F-63C9-4AB5-A898-EE913F68ACE0}" sibTransId="{09A58569-602E-4EE6-B20A-1CAA3625A82E}"/>
    <dgm:cxn modelId="{873030F3-D4F5-41AA-860A-60D05B6E821B}" type="presOf" srcId="{F079B1C5-684B-45D1-B82E-2D76307AF0DF}" destId="{510B70D1-A912-49A6-817C-2C6A361BBA1C}" srcOrd="0" destOrd="0" presId="urn:microsoft.com/office/officeart/2005/8/layout/cycle6"/>
    <dgm:cxn modelId="{D609FB1F-16C9-4FA3-9C2F-EF6A679F89BB}" type="presParOf" srcId="{7A3098CC-9A6C-4CE2-AE40-BDF92B5D7310}" destId="{0166F325-B491-4F34-813F-C8D10FF40FD7}" srcOrd="0" destOrd="0" presId="urn:microsoft.com/office/officeart/2005/8/layout/cycle6"/>
    <dgm:cxn modelId="{DAB3A119-D21D-49D9-BE34-1D1D059C9873}" type="presParOf" srcId="{7A3098CC-9A6C-4CE2-AE40-BDF92B5D7310}" destId="{DEC04861-40A7-4099-BC90-24ACE73812CA}" srcOrd="1" destOrd="0" presId="urn:microsoft.com/office/officeart/2005/8/layout/cycle6"/>
    <dgm:cxn modelId="{B0EF1C8D-C5B6-41E6-B277-80F734AB19BC}" type="presParOf" srcId="{7A3098CC-9A6C-4CE2-AE40-BDF92B5D7310}" destId="{3082479D-093E-4BA9-AADB-5ABE0E9F1B67}" srcOrd="2" destOrd="0" presId="urn:microsoft.com/office/officeart/2005/8/layout/cycle6"/>
    <dgm:cxn modelId="{8F35EFFE-6D0C-4ABA-BB0C-2EAF0572F8A5}" type="presParOf" srcId="{7A3098CC-9A6C-4CE2-AE40-BDF92B5D7310}" destId="{50F60FA0-A943-45D0-A4EF-F60651D7323A}" srcOrd="3" destOrd="0" presId="urn:microsoft.com/office/officeart/2005/8/layout/cycle6"/>
    <dgm:cxn modelId="{0F9E45A0-3439-44B6-9F03-B9F3042D46CD}" type="presParOf" srcId="{7A3098CC-9A6C-4CE2-AE40-BDF92B5D7310}" destId="{124DCE0F-F114-4039-923A-71FF0A6E879D}" srcOrd="4" destOrd="0" presId="urn:microsoft.com/office/officeart/2005/8/layout/cycle6"/>
    <dgm:cxn modelId="{1B84C5EA-1DF7-4AFC-AE4F-9D82429C1320}" type="presParOf" srcId="{7A3098CC-9A6C-4CE2-AE40-BDF92B5D7310}" destId="{C75F0AB3-4187-4175-BDC4-FD0F8E4DCC60}" srcOrd="5" destOrd="0" presId="urn:microsoft.com/office/officeart/2005/8/layout/cycle6"/>
    <dgm:cxn modelId="{B70C7AD9-3862-47CD-BFAE-387C949837BF}" type="presParOf" srcId="{7A3098CC-9A6C-4CE2-AE40-BDF92B5D7310}" destId="{510B70D1-A912-49A6-817C-2C6A361BBA1C}" srcOrd="6" destOrd="0" presId="urn:microsoft.com/office/officeart/2005/8/layout/cycle6"/>
    <dgm:cxn modelId="{68208A28-C2F3-4E6C-A4B1-84F0E980FAA8}" type="presParOf" srcId="{7A3098CC-9A6C-4CE2-AE40-BDF92B5D7310}" destId="{6328C71B-F056-4379-AB87-103C47B74BDD}" srcOrd="7" destOrd="0" presId="urn:microsoft.com/office/officeart/2005/8/layout/cycle6"/>
    <dgm:cxn modelId="{A7FAD944-E44D-422E-BF8A-4DD42496624C}" type="presParOf" srcId="{7A3098CC-9A6C-4CE2-AE40-BDF92B5D7310}" destId="{46DFE2C0-FBA1-4E73-A445-1FDA74F750F5}" srcOrd="8" destOrd="0" presId="urn:microsoft.com/office/officeart/2005/8/layout/cycle6"/>
    <dgm:cxn modelId="{F13D4E7B-A054-43A9-8516-29215FCF9F46}" type="presParOf" srcId="{7A3098CC-9A6C-4CE2-AE40-BDF92B5D7310}" destId="{6FE4E955-FF9A-464C-990A-750AFAA63924}" srcOrd="9" destOrd="0" presId="urn:microsoft.com/office/officeart/2005/8/layout/cycle6"/>
    <dgm:cxn modelId="{EC7EF75C-0831-49BD-9E93-F370854724E9}" type="presParOf" srcId="{7A3098CC-9A6C-4CE2-AE40-BDF92B5D7310}" destId="{0C21A34D-9D3E-4238-B6AC-0531BAC96B50}" srcOrd="10" destOrd="0" presId="urn:microsoft.com/office/officeart/2005/8/layout/cycle6"/>
    <dgm:cxn modelId="{4D09E632-5509-487A-8235-3A4A13907013}" type="presParOf" srcId="{7A3098CC-9A6C-4CE2-AE40-BDF92B5D7310}" destId="{3B73B16F-19BE-4CDA-97C7-48E10DCEC653}" srcOrd="11" destOrd="0" presId="urn:microsoft.com/office/officeart/2005/8/layout/cycle6"/>
    <dgm:cxn modelId="{1C07F57D-DB06-440A-BEA7-6D617EC872B8}" type="presParOf" srcId="{7A3098CC-9A6C-4CE2-AE40-BDF92B5D7310}" destId="{18C90FC4-5BF8-462E-A53D-FFF0F5F5DC4A}" srcOrd="12" destOrd="0" presId="urn:microsoft.com/office/officeart/2005/8/layout/cycle6"/>
    <dgm:cxn modelId="{D5CB8F3D-51A0-4D5F-8821-C8F26BC52FE6}" type="presParOf" srcId="{7A3098CC-9A6C-4CE2-AE40-BDF92B5D7310}" destId="{31AFB5B8-A178-4CD9-AE0E-818F75D62D36}" srcOrd="13" destOrd="0" presId="urn:microsoft.com/office/officeart/2005/8/layout/cycle6"/>
    <dgm:cxn modelId="{14198473-0AA6-4546-A9BE-DA9FD0B37F56}" type="presParOf" srcId="{7A3098CC-9A6C-4CE2-AE40-BDF92B5D7310}" destId="{AA2D55A7-DDB9-4E69-87EB-369E9909B462}" srcOrd="14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C775A5-9622-48D6-927C-6E06D90F8651}">
      <dsp:nvSpPr>
        <dsp:cNvPr id="0" name=""/>
        <dsp:cNvSpPr/>
      </dsp:nvSpPr>
      <dsp:spPr>
        <a:xfrm>
          <a:off x="7107" y="414473"/>
          <a:ext cx="3069717" cy="2291479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99060" rIns="33020" bIns="33020" numCol="1" spcCol="1270" anchor="t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600" kern="1200" dirty="0"/>
            <a:t>3.88 SQUARE MILES</a:t>
          </a:r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600" kern="1200" dirty="0"/>
            <a:t>POPULATION 25,684</a:t>
          </a:r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600" kern="1200" dirty="0"/>
            <a:t>TOTAL VALUATION $3,907,101,600</a:t>
          </a:r>
        </a:p>
      </dsp:txBody>
      <dsp:txXfrm>
        <a:off x="60799" y="468165"/>
        <a:ext cx="2962333" cy="2237787"/>
      </dsp:txXfrm>
    </dsp:sp>
    <dsp:sp modelId="{FD284205-21B0-4B00-B82C-076CB0054BC9}">
      <dsp:nvSpPr>
        <dsp:cNvPr id="0" name=""/>
        <dsp:cNvSpPr/>
      </dsp:nvSpPr>
      <dsp:spPr>
        <a:xfrm>
          <a:off x="7107" y="2705952"/>
          <a:ext cx="3069717" cy="98533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0" rIns="33020" bIns="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PEOPLE</a:t>
          </a:r>
        </a:p>
      </dsp:txBody>
      <dsp:txXfrm>
        <a:off x="7107" y="2705952"/>
        <a:ext cx="2161772" cy="985335"/>
      </dsp:txXfrm>
    </dsp:sp>
    <dsp:sp modelId="{BBB290E2-EAA9-4078-AAC1-650ACD75CDFB}">
      <dsp:nvSpPr>
        <dsp:cNvPr id="0" name=""/>
        <dsp:cNvSpPr/>
      </dsp:nvSpPr>
      <dsp:spPr>
        <a:xfrm>
          <a:off x="2255717" y="2862463"/>
          <a:ext cx="1074401" cy="1074401"/>
        </a:xfrm>
        <a:prstGeom prst="ellipse">
          <a:avLst/>
        </a:prstGeom>
        <a:blipFill rotWithShape="1">
          <a:blip xmlns:r="http://schemas.openxmlformats.org/officeDocument/2006/relationships" r:embed="rId1"/>
          <a:srcRect/>
          <a:stretch>
            <a:fillRect l="-51000" r="-51000"/>
          </a:stretch>
        </a:blip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F477B48-8D9B-4B3B-A83D-69EDC3E5DF47}">
      <dsp:nvSpPr>
        <dsp:cNvPr id="0" name=""/>
        <dsp:cNvSpPr/>
      </dsp:nvSpPr>
      <dsp:spPr>
        <a:xfrm>
          <a:off x="3596294" y="414473"/>
          <a:ext cx="3069717" cy="2291479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99060" rIns="33020" bIns="33020" numCol="1" spcCol="1270" anchor="t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600" kern="1200" dirty="0"/>
            <a:t>212 FULL TIME EMPLOYEES</a:t>
          </a:r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600" kern="1200" dirty="0"/>
            <a:t>207 PART TIME EMPLOYEES</a:t>
          </a:r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600" kern="1200" dirty="0"/>
        </a:p>
      </dsp:txBody>
      <dsp:txXfrm>
        <a:off x="3649986" y="468165"/>
        <a:ext cx="2962333" cy="2237787"/>
      </dsp:txXfrm>
    </dsp:sp>
    <dsp:sp modelId="{28E39CB7-C11B-4631-BBA9-32ECAB2193B1}">
      <dsp:nvSpPr>
        <dsp:cNvPr id="0" name=""/>
        <dsp:cNvSpPr/>
      </dsp:nvSpPr>
      <dsp:spPr>
        <a:xfrm>
          <a:off x="3596294" y="2705952"/>
          <a:ext cx="3069717" cy="98533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0" rIns="33020" bIns="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GOVERNMENT</a:t>
          </a:r>
        </a:p>
      </dsp:txBody>
      <dsp:txXfrm>
        <a:off x="3596294" y="2705952"/>
        <a:ext cx="2161772" cy="985335"/>
      </dsp:txXfrm>
    </dsp:sp>
    <dsp:sp modelId="{EE716D74-6E32-49B3-9ADD-AFDD562872CA}">
      <dsp:nvSpPr>
        <dsp:cNvPr id="0" name=""/>
        <dsp:cNvSpPr/>
      </dsp:nvSpPr>
      <dsp:spPr>
        <a:xfrm>
          <a:off x="5844904" y="2862463"/>
          <a:ext cx="1074401" cy="1074401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37697C-DC5A-493C-B55A-35004F49231C}">
      <dsp:nvSpPr>
        <dsp:cNvPr id="0" name=""/>
        <dsp:cNvSpPr/>
      </dsp:nvSpPr>
      <dsp:spPr>
        <a:xfrm>
          <a:off x="7185481" y="414473"/>
          <a:ext cx="3069717" cy="2291479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99060" rIns="33020" bIns="33020" numCol="1" spcCol="1270" anchor="t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600" kern="1200" dirty="0"/>
            <a:t>$53,588,003.42 BALANCED BUDGET</a:t>
          </a:r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600" kern="1200" dirty="0"/>
            <a:t>INCREASE OF $487,779.92 FROM LAST YEAR</a:t>
          </a:r>
        </a:p>
      </dsp:txBody>
      <dsp:txXfrm>
        <a:off x="7239173" y="468165"/>
        <a:ext cx="2962333" cy="2237787"/>
      </dsp:txXfrm>
    </dsp:sp>
    <dsp:sp modelId="{6B385883-9A16-458E-A2D9-30244E2C3416}">
      <dsp:nvSpPr>
        <dsp:cNvPr id="0" name=""/>
        <dsp:cNvSpPr/>
      </dsp:nvSpPr>
      <dsp:spPr>
        <a:xfrm>
          <a:off x="7185481" y="2705952"/>
          <a:ext cx="3069717" cy="98533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0" rIns="33020" bIns="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2023 BUDGET</a:t>
          </a:r>
        </a:p>
      </dsp:txBody>
      <dsp:txXfrm>
        <a:off x="7185481" y="2705952"/>
        <a:ext cx="2161772" cy="985335"/>
      </dsp:txXfrm>
    </dsp:sp>
    <dsp:sp modelId="{881F0A43-3F83-421B-936B-ED14739A9895}">
      <dsp:nvSpPr>
        <dsp:cNvPr id="0" name=""/>
        <dsp:cNvSpPr/>
      </dsp:nvSpPr>
      <dsp:spPr>
        <a:xfrm>
          <a:off x="9434091" y="2862463"/>
          <a:ext cx="1074401" cy="1074401"/>
        </a:xfrm>
        <a:prstGeom prst="ellipse">
          <a:avLst/>
        </a:prstGeom>
        <a:blipFill rotWithShape="1">
          <a:blip xmlns:r="http://schemas.openxmlformats.org/officeDocument/2006/relationships" r:embed="rId3"/>
          <a:srcRect/>
          <a:stretch>
            <a:fillRect t="-1000" b="-1000"/>
          </a:stretch>
        </a:blip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8147B9-520E-459F-9EF7-D3E13C56D05B}">
      <dsp:nvSpPr>
        <dsp:cNvPr id="0" name=""/>
        <dsp:cNvSpPr/>
      </dsp:nvSpPr>
      <dsp:spPr>
        <a:xfrm>
          <a:off x="0" y="0"/>
          <a:ext cx="6019800" cy="185213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2022 TAX RATE VS 2023 TAX RATE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$0.929 (2022 TAX RATE)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$0.961 (2023 TAX RATE)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$0.032 INCREASE (3.4%)</a:t>
          </a:r>
        </a:p>
      </dsp:txBody>
      <dsp:txXfrm>
        <a:off x="1389173" y="0"/>
        <a:ext cx="4630626" cy="1852131"/>
      </dsp:txXfrm>
    </dsp:sp>
    <dsp:sp modelId="{5B900257-69E3-4702-B063-67AE3F0BFA18}">
      <dsp:nvSpPr>
        <dsp:cNvPr id="0" name=""/>
        <dsp:cNvSpPr/>
      </dsp:nvSpPr>
      <dsp:spPr>
        <a:xfrm>
          <a:off x="185213" y="185213"/>
          <a:ext cx="1203960" cy="1481704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" b="-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B8E746-ED88-4876-800F-F80FAEDAECD5}">
      <dsp:nvSpPr>
        <dsp:cNvPr id="0" name=""/>
        <dsp:cNvSpPr/>
      </dsp:nvSpPr>
      <dsp:spPr>
        <a:xfrm>
          <a:off x="0" y="2037344"/>
          <a:ext cx="6019800" cy="1852131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AVG ASSESSED HOME $501,500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2022 $4,658.94 MUNICIPAL PORTION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2023 $4,819.42 MUNICIPAL PORTION</a:t>
          </a:r>
        </a:p>
      </dsp:txBody>
      <dsp:txXfrm>
        <a:off x="1389173" y="2037344"/>
        <a:ext cx="4630626" cy="1852131"/>
      </dsp:txXfrm>
    </dsp:sp>
    <dsp:sp modelId="{04678D22-DEAB-48E7-84D7-0E87AA357001}">
      <dsp:nvSpPr>
        <dsp:cNvPr id="0" name=""/>
        <dsp:cNvSpPr/>
      </dsp:nvSpPr>
      <dsp:spPr>
        <a:xfrm>
          <a:off x="185213" y="2222557"/>
          <a:ext cx="1203960" cy="1481704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1000" r="-3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E897DB8-1A79-4A91-99A9-F6DA1D14D7D1}">
      <dsp:nvSpPr>
        <dsp:cNvPr id="0" name=""/>
        <dsp:cNvSpPr/>
      </dsp:nvSpPr>
      <dsp:spPr>
        <a:xfrm>
          <a:off x="0" y="4074688"/>
          <a:ext cx="6019800" cy="1852131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MUNICIPAL BUDGET IMPACT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$160.48 ANNUAL INCREASE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$13.37 MONTHLY INCREASE</a:t>
          </a:r>
        </a:p>
      </dsp:txBody>
      <dsp:txXfrm>
        <a:off x="1389173" y="4074688"/>
        <a:ext cx="4630626" cy="1852131"/>
      </dsp:txXfrm>
    </dsp:sp>
    <dsp:sp modelId="{CC901E9E-C9C3-46E9-B51E-D394F17660C9}">
      <dsp:nvSpPr>
        <dsp:cNvPr id="0" name=""/>
        <dsp:cNvSpPr/>
      </dsp:nvSpPr>
      <dsp:spPr>
        <a:xfrm>
          <a:off x="185213" y="4259901"/>
          <a:ext cx="1203960" cy="1481704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9B23EE-F0EA-4B25-8007-A6DC982A788B}">
      <dsp:nvSpPr>
        <dsp:cNvPr id="0" name=""/>
        <dsp:cNvSpPr/>
      </dsp:nvSpPr>
      <dsp:spPr>
        <a:xfrm rot="16200000">
          <a:off x="-2168123" y="2997924"/>
          <a:ext cx="4622919" cy="2157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90250" bIns="0" numCol="1" spcCol="1270" anchor="t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MUNICIPAL</a:t>
          </a:r>
        </a:p>
      </dsp:txBody>
      <dsp:txXfrm>
        <a:off x="-2168123" y="2997924"/>
        <a:ext cx="4622919" cy="215716"/>
      </dsp:txXfrm>
    </dsp:sp>
    <dsp:sp modelId="{A31C5CD5-89E3-431D-8F6A-14814B977C2D}">
      <dsp:nvSpPr>
        <dsp:cNvPr id="0" name=""/>
        <dsp:cNvSpPr/>
      </dsp:nvSpPr>
      <dsp:spPr>
        <a:xfrm>
          <a:off x="251194" y="794323"/>
          <a:ext cx="1075071" cy="4622919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3792" tIns="190250" rIns="113792" bIns="113792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MUNICIPAL TAX INCREASE $160.48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STATUTORY LIBRARY TAX INCREASE  $20.06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OPEN SPACE TAX INCREASE $0</a:t>
          </a:r>
        </a:p>
      </dsp:txBody>
      <dsp:txXfrm>
        <a:off x="251194" y="794323"/>
        <a:ext cx="1075071" cy="4622919"/>
      </dsp:txXfrm>
    </dsp:sp>
    <dsp:sp modelId="{7742BE56-FB19-493F-B89E-92E3019A6655}">
      <dsp:nvSpPr>
        <dsp:cNvPr id="0" name=""/>
        <dsp:cNvSpPr/>
      </dsp:nvSpPr>
      <dsp:spPr>
        <a:xfrm>
          <a:off x="35478" y="509577"/>
          <a:ext cx="431433" cy="431433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2000" r="-32000"/>
          </a:stretch>
        </a:blip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AC61787-8651-4C93-83AC-1E50D50DD3DD}">
      <dsp:nvSpPr>
        <dsp:cNvPr id="0" name=""/>
        <dsp:cNvSpPr/>
      </dsp:nvSpPr>
      <dsp:spPr>
        <a:xfrm rot="16200000">
          <a:off x="-615438" y="2997924"/>
          <a:ext cx="4622919" cy="2157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90250" bIns="0" numCol="1" spcCol="1270" anchor="t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COUNTY</a:t>
          </a:r>
        </a:p>
      </dsp:txBody>
      <dsp:txXfrm>
        <a:off x="-615438" y="2997924"/>
        <a:ext cx="4622919" cy="215716"/>
      </dsp:txXfrm>
    </dsp:sp>
    <dsp:sp modelId="{838B8610-2DFD-45CA-B910-A2321E997A65}">
      <dsp:nvSpPr>
        <dsp:cNvPr id="0" name=""/>
        <dsp:cNvSpPr/>
      </dsp:nvSpPr>
      <dsp:spPr>
        <a:xfrm>
          <a:off x="1803879" y="794323"/>
          <a:ext cx="1075071" cy="4622919"/>
        </a:xfrm>
        <a:prstGeom prst="rect">
          <a:avLst/>
        </a:prstGeom>
        <a:gradFill rotWithShape="0">
          <a:gsLst>
            <a:gs pos="0">
              <a:schemeClr val="accent5">
                <a:hueOff val="-2451115"/>
                <a:satOff val="-3409"/>
                <a:lumOff val="-1307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-2451115"/>
                <a:satOff val="-3409"/>
                <a:lumOff val="-1307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-2451115"/>
                <a:satOff val="-3409"/>
                <a:lumOff val="-1307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3792" tIns="190250" rIns="113792" bIns="113792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COUNTY TAX INCREASE $30.09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COUNTY OPEN SPACE TAX INCREASE $5.02</a:t>
          </a:r>
        </a:p>
      </dsp:txBody>
      <dsp:txXfrm>
        <a:off x="1803879" y="794323"/>
        <a:ext cx="1075071" cy="4622919"/>
      </dsp:txXfrm>
    </dsp:sp>
    <dsp:sp modelId="{E979F4EE-9F8F-40DE-A1DC-8E4AA3DB7024}">
      <dsp:nvSpPr>
        <dsp:cNvPr id="0" name=""/>
        <dsp:cNvSpPr/>
      </dsp:nvSpPr>
      <dsp:spPr>
        <a:xfrm>
          <a:off x="1588163" y="509577"/>
          <a:ext cx="431433" cy="431433"/>
        </a:xfrm>
        <a:prstGeom prst="rect">
          <a:avLst/>
        </a:prstGeom>
        <a:blipFill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8000" r="-28000"/>
          </a:stretch>
        </a:blip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5936EA8A-1A9A-4492-9FC8-F7200D2859FF}">
      <dsp:nvSpPr>
        <dsp:cNvPr id="0" name=""/>
        <dsp:cNvSpPr/>
      </dsp:nvSpPr>
      <dsp:spPr>
        <a:xfrm rot="16200000">
          <a:off x="937246" y="2997924"/>
          <a:ext cx="4622919" cy="2157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90250" bIns="0" numCol="1" spcCol="1270" anchor="t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SCHOOLS</a:t>
          </a:r>
        </a:p>
      </dsp:txBody>
      <dsp:txXfrm>
        <a:off x="937246" y="2997924"/>
        <a:ext cx="4622919" cy="215716"/>
      </dsp:txXfrm>
    </dsp:sp>
    <dsp:sp modelId="{EC8D40E8-ABD7-4E5E-9FA6-46C3DC022417}">
      <dsp:nvSpPr>
        <dsp:cNvPr id="0" name=""/>
        <dsp:cNvSpPr/>
      </dsp:nvSpPr>
      <dsp:spPr>
        <a:xfrm>
          <a:off x="3356564" y="794323"/>
          <a:ext cx="1075071" cy="4622919"/>
        </a:xfrm>
        <a:prstGeom prst="rect">
          <a:avLst/>
        </a:prstGeom>
        <a:gradFill rotWithShape="0">
          <a:gsLst>
            <a:gs pos="0">
              <a:schemeClr val="accent5">
                <a:hueOff val="-4902230"/>
                <a:satOff val="-6819"/>
                <a:lumOff val="-2615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-4902230"/>
                <a:satOff val="-6819"/>
                <a:lumOff val="-2615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-4902230"/>
                <a:satOff val="-6819"/>
                <a:lumOff val="-2615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3792" tIns="190250" rIns="113792" bIns="113792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SCHOOL DISTRICT TAX INCREASE $245.73</a:t>
          </a:r>
        </a:p>
      </dsp:txBody>
      <dsp:txXfrm>
        <a:off x="3356564" y="794323"/>
        <a:ext cx="1075071" cy="4622919"/>
      </dsp:txXfrm>
    </dsp:sp>
    <dsp:sp modelId="{67228505-0EA0-4F6F-B1BB-183D2D1B045F}">
      <dsp:nvSpPr>
        <dsp:cNvPr id="0" name=""/>
        <dsp:cNvSpPr/>
      </dsp:nvSpPr>
      <dsp:spPr>
        <a:xfrm>
          <a:off x="3140848" y="509577"/>
          <a:ext cx="431433" cy="431433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61A2FAEC-CBB4-4A1B-AB04-D104B41FAC92}">
      <dsp:nvSpPr>
        <dsp:cNvPr id="0" name=""/>
        <dsp:cNvSpPr/>
      </dsp:nvSpPr>
      <dsp:spPr>
        <a:xfrm rot="16200000">
          <a:off x="2489931" y="2997924"/>
          <a:ext cx="4622919" cy="2157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90250" bIns="0" numCol="1" spcCol="1270" anchor="t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TOTAL TAX BILL</a:t>
          </a:r>
        </a:p>
      </dsp:txBody>
      <dsp:txXfrm>
        <a:off x="2489931" y="2997924"/>
        <a:ext cx="4622919" cy="215716"/>
      </dsp:txXfrm>
    </dsp:sp>
    <dsp:sp modelId="{93AAE39A-8F1F-481A-92EA-C20914D4F168}">
      <dsp:nvSpPr>
        <dsp:cNvPr id="0" name=""/>
        <dsp:cNvSpPr/>
      </dsp:nvSpPr>
      <dsp:spPr>
        <a:xfrm>
          <a:off x="4909249" y="794323"/>
          <a:ext cx="1075071" cy="4622919"/>
        </a:xfrm>
        <a:prstGeom prst="rect">
          <a:avLst/>
        </a:prstGeom>
        <a:gradFill rotWithShape="0">
          <a:gsLst>
            <a:gs pos="0">
              <a:schemeClr val="accent5">
                <a:hueOff val="-7353344"/>
                <a:satOff val="-10228"/>
                <a:lumOff val="-3922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-7353344"/>
                <a:satOff val="-10228"/>
                <a:lumOff val="-3922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-7353344"/>
                <a:satOff val="-10228"/>
                <a:lumOff val="-3922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3792" tIns="190250" rIns="113792" bIns="113792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>
              <a:solidFill>
                <a:schemeClr val="accent1">
                  <a:lumMod val="50000"/>
                </a:schemeClr>
              </a:solidFill>
            </a:rPr>
            <a:t>TOTAL ANNUAL INCREASE $461.3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200" kern="1200" dirty="0">
            <a:solidFill>
              <a:schemeClr val="accent1">
                <a:lumMod val="50000"/>
              </a:schemeClr>
            </a:solidFill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200" kern="1200" dirty="0">
            <a:solidFill>
              <a:schemeClr val="accent1">
                <a:lumMod val="50000"/>
              </a:schemeClr>
            </a:solidFill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>
              <a:solidFill>
                <a:srgbClr val="C00000"/>
              </a:solidFill>
            </a:rPr>
            <a:t>TOTAL MONTHLY  INCREASE $38.45</a:t>
          </a:r>
          <a:endParaRPr lang="en-US" sz="1200" kern="1200" dirty="0">
            <a:solidFill>
              <a:schemeClr val="accent1">
                <a:lumMod val="50000"/>
              </a:schemeClr>
            </a:solidFill>
          </a:endParaRPr>
        </a:p>
      </dsp:txBody>
      <dsp:txXfrm>
        <a:off x="4909249" y="794323"/>
        <a:ext cx="1075071" cy="4622919"/>
      </dsp:txXfrm>
    </dsp:sp>
    <dsp:sp modelId="{11884BB3-2188-4780-B770-0B0F05C638A6}">
      <dsp:nvSpPr>
        <dsp:cNvPr id="0" name=""/>
        <dsp:cNvSpPr/>
      </dsp:nvSpPr>
      <dsp:spPr>
        <a:xfrm>
          <a:off x="4693533" y="509577"/>
          <a:ext cx="431433" cy="431433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7000" r="-67000"/>
          </a:stretch>
        </a:blip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8C396B-1826-483E-8BFA-306228B57EED}">
      <dsp:nvSpPr>
        <dsp:cNvPr id="0" name=""/>
        <dsp:cNvSpPr/>
      </dsp:nvSpPr>
      <dsp:spPr>
        <a:xfrm>
          <a:off x="0" y="0"/>
          <a:ext cx="12192000" cy="1398970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>
              <a:latin typeface="Calibri" panose="020F0502020204030204"/>
              <a:ea typeface="+mn-ea"/>
              <a:cs typeface="+mn-cs"/>
            </a:rPr>
            <a:t>EXPAND HEALTH SERVICES</a:t>
          </a:r>
          <a:endParaRPr lang="en-US" sz="2600" kern="1200" dirty="0">
            <a:latin typeface="Calibri" panose="020F0502020204030204"/>
            <a:ea typeface="+mn-ea"/>
            <a:cs typeface="+mn-cs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>
              <a:latin typeface="Calibri" panose="020F0502020204030204"/>
              <a:ea typeface="+mn-ea"/>
              <a:cs typeface="+mn-cs"/>
            </a:rPr>
            <a:t>ADDITION OF P/T CRISIS INTERVENTION SOCIAL WORKER</a:t>
          </a:r>
          <a:endParaRPr lang="en-US" sz="2000" kern="1200" dirty="0">
            <a:latin typeface="Calibri" panose="020F0502020204030204"/>
            <a:ea typeface="+mn-ea"/>
            <a:cs typeface="+mn-cs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>
              <a:latin typeface="Calibri" panose="020F0502020204030204"/>
              <a:ea typeface="+mn-ea"/>
              <a:cs typeface="+mn-cs"/>
            </a:rPr>
            <a:t>ADDITION OF P/T COMMUNITY NURSE</a:t>
          </a:r>
          <a:endParaRPr lang="en-US" sz="2000" kern="1200" dirty="0">
            <a:latin typeface="Calibri" panose="020F0502020204030204"/>
            <a:ea typeface="+mn-ea"/>
            <a:cs typeface="+mn-cs"/>
          </a:endParaRPr>
        </a:p>
      </dsp:txBody>
      <dsp:txXfrm>
        <a:off x="2619271" y="40974"/>
        <a:ext cx="9531754" cy="1317022"/>
      </dsp:txXfrm>
    </dsp:sp>
    <dsp:sp modelId="{C4F7F426-EF44-4737-8DB6-221FD4E75EE0}">
      <dsp:nvSpPr>
        <dsp:cNvPr id="0" name=""/>
        <dsp:cNvSpPr/>
      </dsp:nvSpPr>
      <dsp:spPr>
        <a:xfrm>
          <a:off x="139897" y="139897"/>
          <a:ext cx="2438400" cy="111917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rcRect/>
          <a:stretch>
            <a:fillRect l="-5000" r="-5000"/>
          </a:stretch>
        </a:blip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2F24113-7397-43E3-8D74-AECD8BD548EB}">
      <dsp:nvSpPr>
        <dsp:cNvPr id="0" name=""/>
        <dsp:cNvSpPr/>
      </dsp:nvSpPr>
      <dsp:spPr>
        <a:xfrm>
          <a:off x="0" y="1538867"/>
          <a:ext cx="12192000" cy="1398970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>
              <a:latin typeface="Calibri" panose="020F0502020204030204"/>
              <a:ea typeface="+mn-ea"/>
              <a:cs typeface="+mn-cs"/>
            </a:rPr>
            <a:t>ENVIRONMENTAL COMMITMENT</a:t>
          </a:r>
          <a:endParaRPr lang="en-US" sz="2600" kern="1200" dirty="0">
            <a:latin typeface="Calibri" panose="020F0502020204030204"/>
            <a:ea typeface="+mn-ea"/>
            <a:cs typeface="+mn-cs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latin typeface="Calibri" panose="020F0502020204030204"/>
              <a:ea typeface="+mn-ea"/>
              <a:cs typeface="+mn-cs"/>
            </a:rPr>
            <a:t>CO-MINGLE RECYCLING TO ENCOURAGE PARTICIPATION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>
              <a:latin typeface="Calibri" panose="020F0502020204030204"/>
              <a:ea typeface="+mn-ea"/>
              <a:cs typeface="+mn-cs"/>
            </a:rPr>
            <a:t>50% INCREASE IN TREE PLANTING TOWNWIDE</a:t>
          </a:r>
          <a:endParaRPr lang="en-US" sz="2000" kern="1200" dirty="0">
            <a:latin typeface="Calibri" panose="020F0502020204030204"/>
            <a:ea typeface="+mn-ea"/>
            <a:cs typeface="+mn-cs"/>
          </a:endParaRPr>
        </a:p>
      </dsp:txBody>
      <dsp:txXfrm>
        <a:off x="2619271" y="1579841"/>
        <a:ext cx="9531754" cy="1317022"/>
      </dsp:txXfrm>
    </dsp:sp>
    <dsp:sp modelId="{09F2A339-1256-460E-804C-0018B1BBFBFE}">
      <dsp:nvSpPr>
        <dsp:cNvPr id="0" name=""/>
        <dsp:cNvSpPr/>
      </dsp:nvSpPr>
      <dsp:spPr>
        <a:xfrm>
          <a:off x="139897" y="1678764"/>
          <a:ext cx="2438400" cy="111917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rcRect/>
          <a:stretch>
            <a:fillRect t="-16000" b="-16000"/>
          </a:stretch>
        </a:blip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4F519D7-E5B1-4C98-A74E-A62FD4489070}">
      <dsp:nvSpPr>
        <dsp:cNvPr id="0" name=""/>
        <dsp:cNvSpPr/>
      </dsp:nvSpPr>
      <dsp:spPr>
        <a:xfrm>
          <a:off x="0" y="3077735"/>
          <a:ext cx="12192000" cy="1398970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>
              <a:latin typeface="Calibri" panose="020F0502020204030204"/>
              <a:ea typeface="+mn-ea"/>
              <a:cs typeface="+mn-cs"/>
            </a:rPr>
            <a:t>INFRASTRUCTURE INVESTMENT</a:t>
          </a:r>
          <a:endParaRPr lang="en-US" sz="2600" kern="1200" dirty="0">
            <a:latin typeface="Calibri" panose="020F0502020204030204"/>
            <a:ea typeface="+mn-ea"/>
            <a:cs typeface="+mn-cs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>
              <a:latin typeface="Calibri" panose="020F0502020204030204"/>
              <a:ea typeface="+mn-ea"/>
              <a:cs typeface="+mn-cs"/>
            </a:rPr>
            <a:t>STORMWATER &amp; SANITARY SEWER IMPROVEMENTS</a:t>
          </a:r>
          <a:endParaRPr lang="en-US" sz="2000" kern="1200" dirty="0">
            <a:latin typeface="Calibri" panose="020F0502020204030204"/>
            <a:ea typeface="+mn-ea"/>
            <a:cs typeface="+mn-cs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>
              <a:latin typeface="Calibri" panose="020F0502020204030204"/>
              <a:ea typeface="+mn-ea"/>
              <a:cs typeface="+mn-cs"/>
            </a:rPr>
            <a:t>ROAD PROJECTS</a:t>
          </a:r>
          <a:endParaRPr lang="en-US" sz="2000" kern="1200" dirty="0">
            <a:latin typeface="Calibri" panose="020F0502020204030204"/>
            <a:ea typeface="+mn-ea"/>
            <a:cs typeface="+mn-cs"/>
          </a:endParaRPr>
        </a:p>
      </dsp:txBody>
      <dsp:txXfrm>
        <a:off x="2619271" y="3118709"/>
        <a:ext cx="9531754" cy="1317022"/>
      </dsp:txXfrm>
    </dsp:sp>
    <dsp:sp modelId="{A64FEE20-E2C2-4945-8F19-E1C2D11DAE8F}">
      <dsp:nvSpPr>
        <dsp:cNvPr id="0" name=""/>
        <dsp:cNvSpPr/>
      </dsp:nvSpPr>
      <dsp:spPr>
        <a:xfrm>
          <a:off x="139897" y="3217632"/>
          <a:ext cx="2438400" cy="111917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rcRect/>
          <a:stretch>
            <a:fillRect t="-15000" b="-15000"/>
          </a:stretch>
        </a:blip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1FABD03-08CA-461F-803A-BEE325FB0BA4}">
      <dsp:nvSpPr>
        <dsp:cNvPr id="0" name=""/>
        <dsp:cNvSpPr/>
      </dsp:nvSpPr>
      <dsp:spPr>
        <a:xfrm>
          <a:off x="0" y="4620129"/>
          <a:ext cx="12192000" cy="1398970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latin typeface="Calibri" panose="020F0502020204030204"/>
              <a:ea typeface="+mn-ea"/>
              <a:cs typeface="+mn-cs"/>
            </a:rPr>
            <a:t>IMPROVE EMPLOYEE RETENTION</a:t>
          </a:r>
        </a:p>
      </dsp:txBody>
      <dsp:txXfrm>
        <a:off x="2578297" y="4620129"/>
        <a:ext cx="9613702" cy="1398970"/>
      </dsp:txXfrm>
    </dsp:sp>
    <dsp:sp modelId="{2EA4F4DE-34FC-42FA-A7AB-13510BE33063}">
      <dsp:nvSpPr>
        <dsp:cNvPr id="0" name=""/>
        <dsp:cNvSpPr/>
      </dsp:nvSpPr>
      <dsp:spPr>
        <a:xfrm>
          <a:off x="139897" y="4756499"/>
          <a:ext cx="2438400" cy="1119176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2B4A0E-A28B-4493-B6E1-03EF9D6379DF}">
      <dsp:nvSpPr>
        <dsp:cNvPr id="0" name=""/>
        <dsp:cNvSpPr/>
      </dsp:nvSpPr>
      <dsp:spPr>
        <a:xfrm>
          <a:off x="4442926" y="1327115"/>
          <a:ext cx="3306146" cy="3306146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44450" tIns="44450" rIns="44450" bIns="444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/>
            <a:t>2023 BUDGETARY PRESSURES $2,734,350</a:t>
          </a:r>
        </a:p>
      </dsp:txBody>
      <dsp:txXfrm>
        <a:off x="4927100" y="1811289"/>
        <a:ext cx="2337798" cy="2337798"/>
      </dsp:txXfrm>
    </dsp:sp>
    <dsp:sp modelId="{4D60FF43-7872-47A3-BE7C-60EC648752FE}">
      <dsp:nvSpPr>
        <dsp:cNvPr id="0" name=""/>
        <dsp:cNvSpPr/>
      </dsp:nvSpPr>
      <dsp:spPr>
        <a:xfrm>
          <a:off x="5269463" y="590"/>
          <a:ext cx="1653073" cy="1653073"/>
        </a:xfrm>
        <a:prstGeom prst="ellipse">
          <a:avLst/>
        </a:prstGeom>
        <a:solidFill>
          <a:schemeClr val="accent3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GENERAL INSURANCE $113,750</a:t>
          </a:r>
        </a:p>
      </dsp:txBody>
      <dsp:txXfrm>
        <a:off x="5511550" y="242677"/>
        <a:ext cx="1168899" cy="1168899"/>
      </dsp:txXfrm>
    </dsp:sp>
    <dsp:sp modelId="{3FB4247F-56DB-433F-8F89-C5B719A6D5D3}">
      <dsp:nvSpPr>
        <dsp:cNvPr id="0" name=""/>
        <dsp:cNvSpPr/>
      </dsp:nvSpPr>
      <dsp:spPr>
        <a:xfrm>
          <a:off x="7134069" y="1077120"/>
          <a:ext cx="1653073" cy="1653073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PANDEMIC REVENUE YR3 5-YEAR NOTE $400,000</a:t>
          </a:r>
        </a:p>
      </dsp:txBody>
      <dsp:txXfrm>
        <a:off x="7376156" y="1319207"/>
        <a:ext cx="1168899" cy="1168899"/>
      </dsp:txXfrm>
    </dsp:sp>
    <dsp:sp modelId="{11718B09-2FF4-4C71-A00C-B588C05807C5}">
      <dsp:nvSpPr>
        <dsp:cNvPr id="0" name=""/>
        <dsp:cNvSpPr/>
      </dsp:nvSpPr>
      <dsp:spPr>
        <a:xfrm>
          <a:off x="7134069" y="3230182"/>
          <a:ext cx="1653073" cy="1653073"/>
        </a:xfrm>
        <a:prstGeom prst="ellipse">
          <a:avLst/>
        </a:prstGeom>
        <a:solidFill>
          <a:schemeClr val="accent5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MANDATED REVALUATION 5-YEAR NOTE $114,800</a:t>
          </a:r>
        </a:p>
      </dsp:txBody>
      <dsp:txXfrm>
        <a:off x="7376156" y="3472269"/>
        <a:ext cx="1168899" cy="1168899"/>
      </dsp:txXfrm>
    </dsp:sp>
    <dsp:sp modelId="{0C625E11-42FE-4E99-9DD4-1F0B67016A4A}">
      <dsp:nvSpPr>
        <dsp:cNvPr id="0" name=""/>
        <dsp:cNvSpPr/>
      </dsp:nvSpPr>
      <dsp:spPr>
        <a:xfrm>
          <a:off x="5269463" y="4306713"/>
          <a:ext cx="1653073" cy="1653073"/>
        </a:xfrm>
        <a:prstGeom prst="ellipse">
          <a:avLst/>
        </a:prstGeom>
        <a:solidFill>
          <a:schemeClr val="accent6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MANDATED IDA COST NOTE PAYOFF $800,000</a:t>
          </a:r>
        </a:p>
      </dsp:txBody>
      <dsp:txXfrm>
        <a:off x="5511550" y="4548800"/>
        <a:ext cx="1168899" cy="1168899"/>
      </dsp:txXfrm>
    </dsp:sp>
    <dsp:sp modelId="{270495A5-48A4-48BC-9709-6DB8D8A586CC}">
      <dsp:nvSpPr>
        <dsp:cNvPr id="0" name=""/>
        <dsp:cNvSpPr/>
      </dsp:nvSpPr>
      <dsp:spPr>
        <a:xfrm>
          <a:off x="3404857" y="3230182"/>
          <a:ext cx="1653073" cy="1653073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PENSION OBLIGATIONS $790,800</a:t>
          </a:r>
        </a:p>
      </dsp:txBody>
      <dsp:txXfrm>
        <a:off x="3646944" y="3472269"/>
        <a:ext cx="1168899" cy="1168899"/>
      </dsp:txXfrm>
    </dsp:sp>
    <dsp:sp modelId="{35B9F014-C318-4910-9D31-EFEF992B5823}">
      <dsp:nvSpPr>
        <dsp:cNvPr id="0" name=""/>
        <dsp:cNvSpPr/>
      </dsp:nvSpPr>
      <dsp:spPr>
        <a:xfrm>
          <a:off x="3404857" y="1077120"/>
          <a:ext cx="1653073" cy="1653073"/>
        </a:xfrm>
        <a:prstGeom prst="ellipse">
          <a:avLst/>
        </a:prstGeom>
        <a:solidFill>
          <a:schemeClr val="accent3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HEALTH BENEFIT COSTS $945,000</a:t>
          </a:r>
        </a:p>
      </dsp:txBody>
      <dsp:txXfrm>
        <a:off x="3646944" y="1319207"/>
        <a:ext cx="1168899" cy="116889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66F325-B491-4F34-813F-C8D10FF40FD7}">
      <dsp:nvSpPr>
        <dsp:cNvPr id="0" name=""/>
        <dsp:cNvSpPr/>
      </dsp:nvSpPr>
      <dsp:spPr>
        <a:xfrm>
          <a:off x="4544094" y="1266"/>
          <a:ext cx="1427410" cy="92781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ENDS OVERRELIANCE OF ONE TIME REVENUE</a:t>
          </a:r>
        </a:p>
      </dsp:txBody>
      <dsp:txXfrm>
        <a:off x="4589386" y="46558"/>
        <a:ext cx="1336826" cy="837232"/>
      </dsp:txXfrm>
    </dsp:sp>
    <dsp:sp modelId="{3082479D-093E-4BA9-AADB-5ABE0E9F1B67}">
      <dsp:nvSpPr>
        <dsp:cNvPr id="0" name=""/>
        <dsp:cNvSpPr/>
      </dsp:nvSpPr>
      <dsp:spPr>
        <a:xfrm>
          <a:off x="3400996" y="465174"/>
          <a:ext cx="3713607" cy="3713607"/>
        </a:xfrm>
        <a:custGeom>
          <a:avLst/>
          <a:gdLst/>
          <a:ahLst/>
          <a:cxnLst/>
          <a:rect l="0" t="0" r="0" b="0"/>
          <a:pathLst>
            <a:path>
              <a:moveTo>
                <a:pt x="2580354" y="146775"/>
              </a:moveTo>
              <a:arcTo wR="1856803" hR="1856803" stAng="17576057" swAng="1965558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0F60FA0-A943-45D0-A4EF-F60651D7323A}">
      <dsp:nvSpPr>
        <dsp:cNvPr id="0" name=""/>
        <dsp:cNvSpPr/>
      </dsp:nvSpPr>
      <dsp:spPr>
        <a:xfrm>
          <a:off x="6310020" y="1284286"/>
          <a:ext cx="1427410" cy="92781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BRINGS USE OF SUPRLUS TO SUSTAINABLE LEVELS</a:t>
          </a:r>
        </a:p>
      </dsp:txBody>
      <dsp:txXfrm>
        <a:off x="6355312" y="1329578"/>
        <a:ext cx="1336826" cy="837232"/>
      </dsp:txXfrm>
    </dsp:sp>
    <dsp:sp modelId="{C75F0AB3-4187-4175-BDC4-FD0F8E4DCC60}">
      <dsp:nvSpPr>
        <dsp:cNvPr id="0" name=""/>
        <dsp:cNvSpPr/>
      </dsp:nvSpPr>
      <dsp:spPr>
        <a:xfrm>
          <a:off x="3400996" y="465174"/>
          <a:ext cx="3713607" cy="3713607"/>
        </a:xfrm>
        <a:custGeom>
          <a:avLst/>
          <a:gdLst/>
          <a:ahLst/>
          <a:cxnLst/>
          <a:rect l="0" t="0" r="0" b="0"/>
          <a:pathLst>
            <a:path>
              <a:moveTo>
                <a:pt x="3711020" y="1758813"/>
              </a:moveTo>
              <a:arcTo wR="1856803" hR="1856803" stAng="21418493" swAng="2199393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10B70D1-A912-49A6-817C-2C6A361BBA1C}">
      <dsp:nvSpPr>
        <dsp:cNvPr id="0" name=""/>
        <dsp:cNvSpPr/>
      </dsp:nvSpPr>
      <dsp:spPr>
        <a:xfrm>
          <a:off x="5635496" y="3360256"/>
          <a:ext cx="1427410" cy="92781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MAINTAINS OR IMPROVES THE LEVEL OF SERVICES</a:t>
          </a:r>
        </a:p>
      </dsp:txBody>
      <dsp:txXfrm>
        <a:off x="5680788" y="3405548"/>
        <a:ext cx="1336826" cy="837232"/>
      </dsp:txXfrm>
    </dsp:sp>
    <dsp:sp modelId="{46DFE2C0-FBA1-4E73-A445-1FDA74F750F5}">
      <dsp:nvSpPr>
        <dsp:cNvPr id="0" name=""/>
        <dsp:cNvSpPr/>
      </dsp:nvSpPr>
      <dsp:spPr>
        <a:xfrm>
          <a:off x="3400996" y="465174"/>
          <a:ext cx="3713607" cy="3713607"/>
        </a:xfrm>
        <a:custGeom>
          <a:avLst/>
          <a:gdLst/>
          <a:ahLst/>
          <a:cxnLst/>
          <a:rect l="0" t="0" r="0" b="0"/>
          <a:pathLst>
            <a:path>
              <a:moveTo>
                <a:pt x="2227101" y="3676309"/>
              </a:moveTo>
              <a:arcTo wR="1856803" hR="1856803" stAng="4709791" swAng="1380417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FE4E955-FF9A-464C-990A-750AFAA63924}">
      <dsp:nvSpPr>
        <dsp:cNvPr id="0" name=""/>
        <dsp:cNvSpPr/>
      </dsp:nvSpPr>
      <dsp:spPr>
        <a:xfrm>
          <a:off x="3452692" y="3360256"/>
          <a:ext cx="1427410" cy="92781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EXPANDS SHARED SERVICES TO REDUCE COSTS</a:t>
          </a:r>
        </a:p>
      </dsp:txBody>
      <dsp:txXfrm>
        <a:off x="3497984" y="3405548"/>
        <a:ext cx="1336826" cy="837232"/>
      </dsp:txXfrm>
    </dsp:sp>
    <dsp:sp modelId="{3B73B16F-19BE-4CDA-97C7-48E10DCEC653}">
      <dsp:nvSpPr>
        <dsp:cNvPr id="0" name=""/>
        <dsp:cNvSpPr/>
      </dsp:nvSpPr>
      <dsp:spPr>
        <a:xfrm>
          <a:off x="3400996" y="465174"/>
          <a:ext cx="3713607" cy="3713607"/>
        </a:xfrm>
        <a:custGeom>
          <a:avLst/>
          <a:gdLst/>
          <a:ahLst/>
          <a:cxnLst/>
          <a:rect l="0" t="0" r="0" b="0"/>
          <a:pathLst>
            <a:path>
              <a:moveTo>
                <a:pt x="310796" y="2885191"/>
              </a:moveTo>
              <a:arcTo wR="1856803" hR="1856803" stAng="8782115" swAng="2199393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8C90FC4-5BF8-462E-A53D-FFF0F5F5DC4A}">
      <dsp:nvSpPr>
        <dsp:cNvPr id="0" name=""/>
        <dsp:cNvSpPr/>
      </dsp:nvSpPr>
      <dsp:spPr>
        <a:xfrm>
          <a:off x="2778169" y="1284286"/>
          <a:ext cx="1427410" cy="92781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CONTINUES TO ADHERE TO FISCALLY SOUND BEST PRACTICES</a:t>
          </a:r>
        </a:p>
      </dsp:txBody>
      <dsp:txXfrm>
        <a:off x="2823461" y="1329578"/>
        <a:ext cx="1336826" cy="837232"/>
      </dsp:txXfrm>
    </dsp:sp>
    <dsp:sp modelId="{AA2D55A7-DDB9-4E69-87EB-369E9909B462}">
      <dsp:nvSpPr>
        <dsp:cNvPr id="0" name=""/>
        <dsp:cNvSpPr/>
      </dsp:nvSpPr>
      <dsp:spPr>
        <a:xfrm>
          <a:off x="3400996" y="465174"/>
          <a:ext cx="3713607" cy="3713607"/>
        </a:xfrm>
        <a:custGeom>
          <a:avLst/>
          <a:gdLst/>
          <a:ahLst/>
          <a:cxnLst/>
          <a:rect l="0" t="0" r="0" b="0"/>
          <a:pathLst>
            <a:path>
              <a:moveTo>
                <a:pt x="323018" y="810274"/>
              </a:moveTo>
              <a:arcTo wR="1856803" hR="1856803" stAng="12858385" swAng="1965558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2">
  <dgm:title val=""/>
  <dgm:desc val=""/>
  <dgm:catLst>
    <dgm:cat type="list" pri="6000"/>
    <dgm:cat type="relationship" pri="16000"/>
    <dgm:cat type="picture" pri="29000"/>
    <dgm:cat type="pictureconvert" pri="2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/>
    </dgm:varLst>
    <dgm:choose name="Name0">
      <dgm:if name="Name1" func="var" arg="dir" op="equ" val="norm">
        <dgm:alg type="lin">
          <dgm:param type="linDir" val="fromL"/>
          <dgm:param type="nodeVertAlign" val="t"/>
        </dgm:alg>
      </dgm:if>
      <dgm:else name="Name2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refType="h"/>
      <dgm:constr type="w" for="ch" forName="sibTrans" refType="w" refFor="ch" refForName="compositeNode" op="equ" fact="0.2"/>
      <dgm:constr type="h" for="des" forName="childNode" op="equ"/>
      <dgm:constr type="w" for="des" forName="childNode" op="equ"/>
      <dgm:constr type="w" for="des" forName="parentNode" op="equ"/>
      <dgm:constr type="h" for="des" forName="image" op="equ"/>
      <dgm:constr type="w" for="des" forName="image" op="equ"/>
      <dgm:constr type="primFontSz" for="des" forName="parentNode" op="equ" val="65"/>
      <dgm:constr type="primFontSz" for="des" forName="childNode" op="equ" val="65"/>
    </dgm:constrLst>
    <dgm:ruleLst/>
    <dgm:forEach name="Name3" axis="ch" ptType="node">
      <dgm:layoutNode name="compositeNode">
        <dgm:varLst>
          <dgm:bulletEnabled val="1"/>
        </dgm:varLst>
        <dgm:alg type="composite"/>
        <dgm:presOf/>
        <dgm:choose name="Name4">
          <dgm:if name="Name5" func="var" arg="dir" op="equ" val="norm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l" for="ch" forName="image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l" for="ch" forName="childNode" refType="w" refFor="ch" refForName="image" fact="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l" for="ch" forName="parentNode"/>
              <dgm:constr type="r" for="ch" forName="parentNode" refType="l" refFor="ch" refForName="childNode"/>
              <dgm:constr type="rMarg" for="ch" forName="parentNode" refType="w" refFor="ch" refForName="image" fact="1.25"/>
            </dgm:constrLst>
          </dgm:if>
          <dgm:else name="Name6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r" for="ch" forName="image" refType="w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r" for="ch" forName="childNode" refType="w"/>
              <dgm:constr type="rOff" for="ch" forName="childNode" refType="w" refFor="ch" refForName="image" fact="-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r" for="ch" forName="parentNode" refType="w"/>
              <dgm:constr type="l" for="ch" forName="parentNode" refType="r" refFor="ch" refForName="childNode"/>
              <dgm:constr type="lOff" for="ch" forName="parentNode" refType="rOff" refFor="ch" refForName="childNode"/>
              <dgm:constr type="lMarg" for="ch" forName="parentNode" refType="w" refFor="ch" refForName="image" fact="1.25"/>
            </dgm:constrLst>
          </dgm:else>
        </dgm:choose>
        <dgm:ruleLst>
          <dgm:rule type="w" for="ch" forName="childNode" val="NaN" fact="0.4" max="NaN"/>
          <dgm:rule type="h" for="ch" forName="childNode" val="NaN" fact="0.5" max="NaN"/>
        </dgm:ruleLst>
        <dgm:layoutNode name="image" styleLbl="fgImgPlace1">
          <dgm:alg type="sp"/>
          <dgm:shape xmlns:r="http://schemas.openxmlformats.org/officeDocument/2006/relationships" type="rect" r:blip="" zOrderOff="4" blipPhldr="1">
            <dgm:adjLst/>
          </dgm:shape>
          <dgm:presOf/>
          <dgm:constrLst/>
          <dgm:ruleLst/>
        </dgm:layoutNode>
        <dgm:layoutNode name="childNode" styleLbl="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 zOrderOff="2">
            <dgm:adjLst/>
          </dgm:shape>
          <dgm:presOf axis="des" ptType="node"/>
          <dgm:constrLst/>
          <dgm:ruleLst>
            <dgm:rule type="primFontSz" val="5" fact="NaN" max="NaN"/>
          </dgm:ruleLst>
        </dgm:layoutNode>
        <dgm:layoutNode name="parentNode" styleLbl="revTx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>
                <dgm:adjLst/>
              </dgm:shape>
              <dgm:presOf axis="self"/>
              <dgm:constrLst>
                <dgm:constr type="lMarg"/>
                <dgm:constr type="bMarg"/>
                <dgm:constr type="tMarg"/>
              </dgm:constrLst>
            </dgm:if>
            <dgm:else name="Name9">
              <dgm:alg type="tx">
                <dgm:param type="autoTxRot" val="grav"/>
                <dgm:param type="parTxLTRAlign" val="l"/>
                <dgm:param type="parTxRTLAlign" val="l"/>
              </dgm:alg>
              <dgm:shape xmlns:r="http://schemas.openxmlformats.org/officeDocument/2006/relationships" rot="90" type="rect" r:blip="">
                <dgm:adjLst/>
              </dgm:shape>
              <dgm:presOf axis="self"/>
              <dgm:constrLst>
                <dgm:constr type="rMarg"/>
                <dgm:constr type="bMarg"/>
                <dgm:constr type="tMarg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2CEF8-ABCC-4A08-899B-45839108B62F}" type="datetimeFigureOut">
              <a:rPr lang="en-US" smtClean="0"/>
              <a:t>9/5/2023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AF857-87C1-4291-A382-86E1DC1220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904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2CEF8-ABCC-4A08-899B-45839108B62F}" type="datetimeFigureOut">
              <a:rPr lang="en-US" smtClean="0"/>
              <a:t>9/5/2023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AF857-87C1-4291-A382-86E1DC1220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0271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2CEF8-ABCC-4A08-899B-45839108B62F}" type="datetimeFigureOut">
              <a:rPr lang="en-US" smtClean="0"/>
              <a:t>9/5/2023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AF857-87C1-4291-A382-86E1DC1220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4597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2CEF8-ABCC-4A08-899B-45839108B62F}" type="datetimeFigureOut">
              <a:rPr lang="en-US" smtClean="0"/>
              <a:t>9/5/2023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AF857-87C1-4291-A382-86E1DC1220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1057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2CEF8-ABCC-4A08-899B-45839108B62F}" type="datetimeFigureOut">
              <a:rPr lang="en-US" smtClean="0"/>
              <a:t>9/5/2023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AF857-87C1-4291-A382-86E1DC1220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0774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2CEF8-ABCC-4A08-899B-45839108B62F}" type="datetimeFigureOut">
              <a:rPr lang="en-US" smtClean="0"/>
              <a:t>9/5/2023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AF857-87C1-4291-A382-86E1DC1220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1490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2CEF8-ABCC-4A08-899B-45839108B62F}" type="datetimeFigureOut">
              <a:rPr lang="en-US" smtClean="0"/>
              <a:t>9/5/2023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AF857-87C1-4291-A382-86E1DC1220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7078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2CEF8-ABCC-4A08-899B-45839108B62F}" type="datetimeFigureOut">
              <a:rPr lang="en-US" smtClean="0"/>
              <a:t>9/5/2023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AF857-87C1-4291-A382-86E1DC1220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1764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2CEF8-ABCC-4A08-899B-45839108B62F}" type="datetimeFigureOut">
              <a:rPr lang="en-US" smtClean="0"/>
              <a:t>9/5/2023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AF857-87C1-4291-A382-86E1DC1220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7621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2CEF8-ABCC-4A08-899B-45839108B62F}" type="datetimeFigureOut">
              <a:rPr lang="en-US" smtClean="0"/>
              <a:t>9/5/2023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AF857-87C1-4291-A382-86E1DC1220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5154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2CEF8-ABCC-4A08-899B-45839108B62F}" type="datetimeFigureOut">
              <a:rPr lang="en-US" smtClean="0"/>
              <a:t>9/5/2023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AF857-87C1-4291-A382-86E1DC1220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924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E2CEF8-ABCC-4A08-899B-45839108B62F}" type="datetimeFigureOut">
              <a:rPr lang="en-US" smtClean="0"/>
              <a:t>9/5/2023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EAF857-87C1-4291-A382-86E1DC1220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205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3" Type="http://schemas.openxmlformats.org/officeDocument/2006/relationships/diagramLayout" Target="../diagrams/layout2.xml"/><Relationship Id="rId7" Type="http://schemas.openxmlformats.org/officeDocument/2006/relationships/diagramData" Target="../diagrams/data3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.xml"/><Relationship Id="rId11" Type="http://schemas.microsoft.com/office/2007/relationships/diagramDrawing" Target="../diagrams/drawing3.xml"/><Relationship Id="rId5" Type="http://schemas.openxmlformats.org/officeDocument/2006/relationships/diagramColors" Target="../diagrams/colors2.xml"/><Relationship Id="rId10" Type="http://schemas.openxmlformats.org/officeDocument/2006/relationships/diagramColors" Target="../diagrams/colors3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B2A202-2BF8-4212-8916-CBA8C05758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WELCOME TO MAPLEWOOD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38260F8F-D6BE-4011-B680-103D0687697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85594895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839992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ontent Placeholder 5">
            <a:extLst>
              <a:ext uri="{FF2B5EF4-FFF2-40B4-BE49-F238E27FC236}">
                <a16:creationId xmlns:a16="http://schemas.microsoft.com/office/drawing/2014/main" id="{5A74C5F0-3478-4D4C-B3E1-4ACECFE75DF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7838488"/>
              </p:ext>
            </p:extLst>
          </p:nvPr>
        </p:nvGraphicFramePr>
        <p:xfrm>
          <a:off x="-56147" y="0"/>
          <a:ext cx="12248147" cy="88552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5266779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ontent Placeholder 6">
            <a:extLst>
              <a:ext uri="{FF2B5EF4-FFF2-40B4-BE49-F238E27FC236}">
                <a16:creationId xmlns:a16="http://schemas.microsoft.com/office/drawing/2014/main" id="{7891789A-140B-44A9-A296-BEFE9A60249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37051370"/>
              </p:ext>
            </p:extLst>
          </p:nvPr>
        </p:nvGraphicFramePr>
        <p:xfrm>
          <a:off x="0" y="-1"/>
          <a:ext cx="12191999" cy="68580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2840713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ontent Placeholder 5">
            <a:extLst>
              <a:ext uri="{FF2B5EF4-FFF2-40B4-BE49-F238E27FC236}">
                <a16:creationId xmlns:a16="http://schemas.microsoft.com/office/drawing/2014/main" id="{4CF2FCC9-5F0F-41CD-A5A7-42DBD34BF43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71013919"/>
              </p:ext>
            </p:extLst>
          </p:nvPr>
        </p:nvGraphicFramePr>
        <p:xfrm>
          <a:off x="0" y="0"/>
          <a:ext cx="12191999" cy="68579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5321590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6476EAF7-0EEB-4DEE-8FE5-459A003983D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70690023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7999236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UNDERFUNDED STATE AID = 5.20 TAX POINTS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C912AA6F-9FB5-4020-8754-2C0836693D9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16383882"/>
              </p:ext>
            </p:extLst>
          </p:nvPr>
        </p:nvGraphicFramePr>
        <p:xfrm>
          <a:off x="0" y="1317072"/>
          <a:ext cx="12192000" cy="55409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2705297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275127"/>
          </a:xfrm>
        </p:spPr>
        <p:txBody>
          <a:bodyPr/>
          <a:lstStyle/>
          <a:p>
            <a:pPr algn="ctr"/>
            <a:r>
              <a:rPr lang="en-US" b="1" dirty="0"/>
              <a:t>FUND BALANCE ANALYSIS</a:t>
            </a:r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7E62D489-2F9B-43C4-9ED1-8B27923EDD8F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413157470"/>
              </p:ext>
            </p:extLst>
          </p:nvPr>
        </p:nvGraphicFramePr>
        <p:xfrm>
          <a:off x="0" y="1275128"/>
          <a:ext cx="6019800" cy="55828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2" name="Content Placeholder 11">
            <a:extLst>
              <a:ext uri="{FF2B5EF4-FFF2-40B4-BE49-F238E27FC236}">
                <a16:creationId xmlns:a16="http://schemas.microsoft.com/office/drawing/2014/main" id="{12E149E1-4171-45FD-A833-07FD596D8669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059718159"/>
              </p:ext>
            </p:extLst>
          </p:nvPr>
        </p:nvGraphicFramePr>
        <p:xfrm>
          <a:off x="6172199" y="1275128"/>
          <a:ext cx="6019799" cy="55828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0345947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"/>
            <a:ext cx="10515600" cy="1023456"/>
          </a:xfrm>
        </p:spPr>
        <p:txBody>
          <a:bodyPr/>
          <a:lstStyle/>
          <a:p>
            <a:pPr algn="ctr"/>
            <a:r>
              <a:rPr lang="en-US" b="1" dirty="0"/>
              <a:t>TAX LEVY &amp; TAX RATE HISTORY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0CACE31A-C0BC-441B-BD39-322FA2F0D476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623652506"/>
              </p:ext>
            </p:extLst>
          </p:nvPr>
        </p:nvGraphicFramePr>
        <p:xfrm>
          <a:off x="0" y="939567"/>
          <a:ext cx="6019800" cy="59184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7E61F087-4E4D-43E9-BDC8-5CD26664CB60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876550028"/>
              </p:ext>
            </p:extLst>
          </p:nvPr>
        </p:nvGraphicFramePr>
        <p:xfrm>
          <a:off x="6172199" y="872455"/>
          <a:ext cx="6019799" cy="59855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1230340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62FFCB-1600-4430-8EF1-7587A904DF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2023 MUNICIPAL BUDGET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FC8F2882-1913-42DD-922B-3E18416D945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79780901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727239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9544E2C3-7B38-42CD-A3D9-DCD4E01EE05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0327702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571672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931178"/>
          </a:xfrm>
        </p:spPr>
        <p:txBody>
          <a:bodyPr/>
          <a:lstStyle/>
          <a:p>
            <a:pPr algn="ctr"/>
            <a:r>
              <a:rPr lang="en-US" b="1" dirty="0"/>
              <a:t>2023 MUNICIPAL TAX IMPACT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1428B220-B9B9-489F-8691-B5D2E61DF95E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443291687"/>
              </p:ext>
            </p:extLst>
          </p:nvPr>
        </p:nvGraphicFramePr>
        <p:xfrm>
          <a:off x="0" y="931179"/>
          <a:ext cx="6019800" cy="59268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2944BE6D-6CC5-4939-BB24-947137184F2E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98932479"/>
              </p:ext>
            </p:extLst>
          </p:nvPr>
        </p:nvGraphicFramePr>
        <p:xfrm>
          <a:off x="6172200" y="931179"/>
          <a:ext cx="6019800" cy="59268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1689145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EF83EE-E0CD-4691-89CF-C0788053A8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931177"/>
          </a:xfrm>
        </p:spPr>
        <p:txBody>
          <a:bodyPr/>
          <a:lstStyle/>
          <a:p>
            <a:pPr algn="ctr"/>
            <a:r>
              <a:rPr lang="en-US" b="1" dirty="0"/>
              <a:t>2023 BUDGET GOALS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3B841EC0-5142-4899-8F57-4F238A7B07D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68614681"/>
              </p:ext>
            </p:extLst>
          </p:nvPr>
        </p:nvGraphicFramePr>
        <p:xfrm>
          <a:off x="0" y="838899"/>
          <a:ext cx="12192000" cy="60191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208513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098957"/>
          </a:xfrm>
        </p:spPr>
        <p:txBody>
          <a:bodyPr/>
          <a:lstStyle/>
          <a:p>
            <a:pPr algn="ctr"/>
            <a:r>
              <a:rPr lang="en-US" b="1" dirty="0"/>
              <a:t>EVENTS BEYOND TOWNSHIP CONTROL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00000000-0008-0000-0100-00000C00000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88200490"/>
              </p:ext>
            </p:extLst>
          </p:nvPr>
        </p:nvGraphicFramePr>
        <p:xfrm>
          <a:off x="0" y="819468"/>
          <a:ext cx="12192000" cy="59603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80056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47D98E88-E685-4135-9952-91010EE3141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38465495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2299173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616B1FB3-1749-412C-9669-313C31ECBEA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9754017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4476664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ontent Placeholder 6">
            <a:extLst>
              <a:ext uri="{FF2B5EF4-FFF2-40B4-BE49-F238E27FC236}">
                <a16:creationId xmlns:a16="http://schemas.microsoft.com/office/drawing/2014/main" id="{D3871DC8-7ACA-4D77-97A3-C56AE49F256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93410784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8628253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333849"/>
          </a:xfrm>
        </p:spPr>
        <p:txBody>
          <a:bodyPr/>
          <a:lstStyle/>
          <a:p>
            <a:pPr algn="ctr"/>
            <a:r>
              <a:rPr lang="en-US" b="1" dirty="0"/>
              <a:t>36.3% STATUTORY $19,444,261</a:t>
            </a:r>
            <a:br>
              <a:rPr lang="en-US" b="1" dirty="0"/>
            </a:br>
            <a:r>
              <a:rPr lang="en-US" b="1" dirty="0"/>
              <a:t> 7.3% UTILITIES &amp; INSURANCE $3,937,300</a:t>
            </a: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8F63E0DC-9197-4E6F-8592-30B71FA2994F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628499491"/>
              </p:ext>
            </p:extLst>
          </p:nvPr>
        </p:nvGraphicFramePr>
        <p:xfrm>
          <a:off x="0" y="1333850"/>
          <a:ext cx="6019800" cy="55241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2" name="Content Placeholder 11">
            <a:extLst>
              <a:ext uri="{FF2B5EF4-FFF2-40B4-BE49-F238E27FC236}">
                <a16:creationId xmlns:a16="http://schemas.microsoft.com/office/drawing/2014/main" id="{2A2700DB-2025-4E76-AE83-931D7C3D23F4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40792962"/>
              </p:ext>
            </p:extLst>
          </p:nvPr>
        </p:nvGraphicFramePr>
        <p:xfrm>
          <a:off x="6172199" y="1333850"/>
          <a:ext cx="6019799" cy="55241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1128714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10097</TotalTime>
  <Words>607</Words>
  <Application>Microsoft Office PowerPoint</Application>
  <PresentationFormat>Widescreen</PresentationFormat>
  <Paragraphs>126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Office Theme</vt:lpstr>
      <vt:lpstr>WELCOME TO MAPLEWOOD</vt:lpstr>
      <vt:lpstr>PowerPoint Presentation</vt:lpstr>
      <vt:lpstr>2023 MUNICIPAL TAX IMPACT</vt:lpstr>
      <vt:lpstr>2023 BUDGET GOALS</vt:lpstr>
      <vt:lpstr>EVENTS BEYOND TOWNSHIP CONTROL</vt:lpstr>
      <vt:lpstr>PowerPoint Presentation</vt:lpstr>
      <vt:lpstr>PowerPoint Presentation</vt:lpstr>
      <vt:lpstr>PowerPoint Presentation</vt:lpstr>
      <vt:lpstr>36.3% STATUTORY $19,444,261  7.3% UTILITIES &amp; INSURANCE $3,937,300</vt:lpstr>
      <vt:lpstr>PowerPoint Presentation</vt:lpstr>
      <vt:lpstr>PowerPoint Presentation</vt:lpstr>
      <vt:lpstr>PowerPoint Presentation</vt:lpstr>
      <vt:lpstr>PowerPoint Presentation</vt:lpstr>
      <vt:lpstr>UNDERFUNDED STATE AID = 5.20 TAX POINTS</vt:lpstr>
      <vt:lpstr>FUND BALANCE ANALYSIS</vt:lpstr>
      <vt:lpstr>TAX LEVY &amp; TAX RATE HISTORY</vt:lpstr>
      <vt:lpstr>2023 MUNICIPAL BUDGET</vt:lpstr>
    </vt:vector>
  </TitlesOfParts>
  <Company>HP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2022 BUDGET PRESSURES</dc:title>
  <dc:creator>Joseph Kolodziej</dc:creator>
  <cp:lastModifiedBy>Joseph Kolodziej</cp:lastModifiedBy>
  <cp:revision>159</cp:revision>
  <cp:lastPrinted>2023-09-05T21:19:44Z</cp:lastPrinted>
  <dcterms:created xsi:type="dcterms:W3CDTF">2022-03-19T19:00:00Z</dcterms:created>
  <dcterms:modified xsi:type="dcterms:W3CDTF">2023-09-05T21:33:19Z</dcterms:modified>
</cp:coreProperties>
</file>